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6" r:id="rId2"/>
    <p:sldId id="319" r:id="rId3"/>
    <p:sldId id="340" r:id="rId4"/>
    <p:sldId id="353" r:id="rId5"/>
    <p:sldId id="320" r:id="rId6"/>
    <p:sldId id="341" r:id="rId7"/>
    <p:sldId id="342" r:id="rId8"/>
    <p:sldId id="343" r:id="rId9"/>
    <p:sldId id="345" r:id="rId10"/>
    <p:sldId id="346" r:id="rId11"/>
    <p:sldId id="347" r:id="rId12"/>
    <p:sldId id="339" r:id="rId13"/>
    <p:sldId id="348" r:id="rId14"/>
    <p:sldId id="349" r:id="rId15"/>
    <p:sldId id="354" r:id="rId16"/>
    <p:sldId id="355" r:id="rId17"/>
    <p:sldId id="350" r:id="rId18"/>
    <p:sldId id="351" r:id="rId19"/>
    <p:sldId id="356" r:id="rId20"/>
    <p:sldId id="333" r:id="rId21"/>
    <p:sldId id="334" r:id="rId22"/>
    <p:sldId id="335" r:id="rId23"/>
    <p:sldId id="331" r:id="rId24"/>
    <p:sldId id="327" r:id="rId25"/>
    <p:sldId id="321" r:id="rId26"/>
    <p:sldId id="328" r:id="rId27"/>
    <p:sldId id="329" r:id="rId28"/>
    <p:sldId id="336" r:id="rId29"/>
    <p:sldId id="337" r:id="rId30"/>
    <p:sldId id="324" r:id="rId31"/>
    <p:sldId id="325" r:id="rId32"/>
    <p:sldId id="326" r:id="rId33"/>
    <p:sldId id="338" r:id="rId34"/>
    <p:sldId id="283" r:id="rId35"/>
    <p:sldId id="332" r:id="rId36"/>
    <p:sldId id="322" r:id="rId37"/>
    <p:sldId id="301" r:id="rId38"/>
    <p:sldId id="285" r:id="rId39"/>
    <p:sldId id="352" r:id="rId40"/>
    <p:sldId id="313" r:id="rId41"/>
    <p:sldId id="309" r:id="rId42"/>
    <p:sldId id="358" r:id="rId43"/>
    <p:sldId id="357" r:id="rId44"/>
    <p:sldId id="317" r:id="rId45"/>
    <p:sldId id="318" r:id="rId46"/>
    <p:sldId id="270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FF3300"/>
    <a:srgbClr val="99FF66"/>
    <a:srgbClr val="003300"/>
    <a:srgbClr val="0066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12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6998-47B2-41E6-AAA4-3BFA807C37FA}" type="datetimeFigureOut">
              <a:rPr lang="es-CL" smtClean="0"/>
              <a:t>01-12-2011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6A430-5053-42DF-AB41-DF0A7E2E010F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918C1-A53B-4140-9AE9-E8518DB51C1E}" type="slidenum">
              <a:rPr lang="es-ES"/>
              <a:pPr/>
              <a:t>1</a:t>
            </a:fld>
            <a:endParaRPr lang="es-E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4C05E-7728-4B75-B1F1-80854B1C9DA6}" type="slidenum">
              <a:rPr lang="es-CL"/>
              <a:pPr/>
              <a:t>27</a:t>
            </a:fld>
            <a:endParaRPr lang="es-CL"/>
          </a:p>
        </p:txBody>
      </p:sp>
      <p:sp>
        <p:nvSpPr>
          <p:cNvPr id="520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37B7C-4E0F-49BB-863E-32BFAF025ADC}" type="slidenum">
              <a:rPr lang="es-CL"/>
              <a:pPr/>
              <a:t>32</a:t>
            </a:fld>
            <a:endParaRPr lang="es-CL"/>
          </a:p>
        </p:txBody>
      </p:sp>
      <p:sp>
        <p:nvSpPr>
          <p:cNvPr id="503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CE4F-8563-471F-82AB-B1C988378401}" type="slidenum">
              <a:rPr lang="es-CL"/>
              <a:pPr/>
              <a:t>33</a:t>
            </a:fld>
            <a:endParaRPr lang="es-CL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99E79-6E2F-4719-A76E-BEE64034F55B}" type="slidenum">
              <a:rPr lang="es-ES"/>
              <a:pPr/>
              <a:t>35</a:t>
            </a:fld>
            <a:endParaRPr lang="es-E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09613"/>
            <a:ext cx="4552950" cy="34163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1262" cy="41275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15EA-2682-42BE-9403-B84AD78F3DF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99AB6-278A-4D10-81BA-D734757B827B}" type="slidenum">
              <a:rPr lang="en-US"/>
              <a:pPr/>
              <a:t>39</a:t>
            </a:fld>
            <a:endParaRPr lang="en-US"/>
          </a:p>
        </p:txBody>
      </p:sp>
      <p:sp>
        <p:nvSpPr>
          <p:cNvPr id="963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5225" y="692150"/>
            <a:ext cx="4535488" cy="3402013"/>
          </a:xfrm>
          <a:ln w="12700" cap="flat"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189" y="4381501"/>
            <a:ext cx="5073755" cy="4079606"/>
          </a:xfrm>
          <a:ln/>
        </p:spPr>
        <p:txBody>
          <a:bodyPr lIns="91108" tIns="45555" rIns="91108" bIns="45555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87F15-A2AD-467C-BF8A-6385CA1AE440}" type="slidenum">
              <a:rPr lang="es-ES"/>
              <a:pPr/>
              <a:t>44</a:t>
            </a:fld>
            <a:endParaRPr lang="es-E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5F073-7083-4A15-9262-2F5C835165F5}" type="slidenum">
              <a:rPr lang="es-ES"/>
              <a:pPr/>
              <a:t>45</a:t>
            </a:fld>
            <a:endParaRPr lang="es-E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918C1-A53B-4140-9AE9-E8518DB51C1E}" type="slidenum">
              <a:rPr lang="es-ES"/>
              <a:pPr/>
              <a:t>59</a:t>
            </a:fld>
            <a:endParaRPr lang="es-E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099A-8602-4127-894A-375E5B35F832}" type="slidenum">
              <a:rPr lang="es-CL"/>
              <a:pPr/>
              <a:t>4</a:t>
            </a:fld>
            <a:endParaRPr lang="es-CL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83019-3C6E-44A6-A51C-1CE653D3D5E5}" type="slidenum">
              <a:rPr lang="es-ES"/>
              <a:pPr/>
              <a:t>13</a:t>
            </a:fld>
            <a:endParaRPr lang="es-E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712788"/>
            <a:ext cx="4551362" cy="341312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0225"/>
            <a:ext cx="5019675" cy="41275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D731D-0BC0-4BCA-A486-9EE47228EE4C}" type="slidenum">
              <a:rPr lang="es-ES"/>
              <a:pPr/>
              <a:t>14</a:t>
            </a:fld>
            <a:endParaRPr lang="es-E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7763" y="712788"/>
            <a:ext cx="4551362" cy="341312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0225"/>
            <a:ext cx="5019675" cy="412750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93E73-D555-4DC2-90A6-E6003A4F051F}" type="slidenum">
              <a:rPr lang="de-DE"/>
              <a:pPr/>
              <a:t>15</a:t>
            </a:fld>
            <a:endParaRPr lang="de-DE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2777"/>
            <a:ext cx="5031887" cy="4115111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91BA6-879C-4A42-8D98-A431F4168501}" type="slidenum">
              <a:rPr lang="de-DE"/>
              <a:pPr/>
              <a:t>16</a:t>
            </a:fld>
            <a:endParaRPr lang="de-DE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2777"/>
            <a:ext cx="5031887" cy="4115111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1C93B-C506-429A-BA06-768A15F2FF8D}" type="slidenum">
              <a:rPr lang="de-DE"/>
              <a:pPr/>
              <a:t>21</a:t>
            </a:fld>
            <a:endParaRPr lang="de-DE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8CE4F-8563-471F-82AB-B1C988378401}" type="slidenum">
              <a:rPr lang="es-CL"/>
              <a:pPr/>
              <a:t>24</a:t>
            </a:fld>
            <a:endParaRPr lang="es-CL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651C6-2BC1-4CD6-9B91-10AAA288BF7A}" type="slidenum">
              <a:rPr lang="es-CL"/>
              <a:pPr/>
              <a:t>26</a:t>
            </a:fld>
            <a:endParaRPr lang="es-CL"/>
          </a:p>
        </p:txBody>
      </p:sp>
      <p:sp>
        <p:nvSpPr>
          <p:cNvPr id="518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E99EF-E1DD-4A38-B114-4BD8933702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99C4-DC52-456B-8388-27A1BB18441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9C1C5-FA04-4DE2-B4BB-B53EF6EFA80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EECD60-1D55-4414-806B-6FBD8582C629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F968-9C6C-4C9C-97C7-79302A74ED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9975-B1BF-4BAA-8196-6EDE22E304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40F9-868E-4A7A-A721-E2357C69D2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CC30-C4AA-407D-903D-C06EB96AD0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EE25-3181-4BF4-AE26-C59B603FA7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D2314-D023-49D2-B03F-9A5D84738F2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BDC6-8AE0-4BCC-B609-59BA01E0BD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7BBA-43C9-445E-AC6B-A20F49083C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A94053-820D-4283-84E9-04658B1C5DC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Uso del sistema de administración de datos meteorológicos on-line de la red de estaciones meteorológicas del SIGESH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0200" y="1981200"/>
            <a:ext cx="546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Taller-Práctico </a:t>
            </a:r>
            <a:endParaRPr lang="es-C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-color-ve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9202" y="304800"/>
            <a:ext cx="1143000" cy="1371600"/>
          </a:xfrm>
          <a:prstGeom prst="rect">
            <a:avLst/>
          </a:prstGeom>
        </p:spPr>
      </p:pic>
      <p:pic>
        <p:nvPicPr>
          <p:cNvPr id="6" name="5 Imagen" descr="LOGO_CNR_20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052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4800"/>
            <a:ext cx="289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600200" y="6248400"/>
            <a:ext cx="5464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Yerbas Buenas, 06 de diciembre de 2011 </a:t>
            </a:r>
            <a:endParaRPr lang="es-C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4800" y="5029200"/>
            <a:ext cx="32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Marcos Carrasco Benavides</a:t>
            </a:r>
          </a:p>
          <a:p>
            <a:pPr algn="ctr"/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Ing.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Agr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Mg.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Sc.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Dr. (c)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86400" y="5029200"/>
            <a:ext cx="32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Rodrigo Aguilar Saavedra</a:t>
            </a:r>
          </a:p>
          <a:p>
            <a:pPr algn="ctr"/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Ing. </a:t>
            </a:r>
            <a:r>
              <a:rPr lang="es-C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es-C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Bioinformática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990600" y="1143000"/>
            <a:ext cx="320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Entorno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Windows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Diseño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Modular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Datos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Gráficos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texto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Llamado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automático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actualizar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datos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del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día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Capacidad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Almacenar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datos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sz="1400" i="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Ortega, Fuentes y Sandoval, (1999); SIAR, (1999); Martín, (2003)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2755" name="Picture 3" descr="addVAN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419600" cy="3308350"/>
          </a:xfrm>
          <a:prstGeom prst="rect">
            <a:avLst/>
          </a:prstGeom>
          <a:noFill/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692400" y="368300"/>
            <a:ext cx="148743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Software</a:t>
            </a:r>
            <a:endParaRPr lang="en-US" altLang="de-DE" sz="240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6122988" y="4419600"/>
            <a:ext cx="1111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DISTRIBUTION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895600" y="3581400"/>
            <a:ext cx="1524000" cy="27463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COMMUNICATION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6019800" y="4025900"/>
            <a:ext cx="1219200" cy="304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3781" name="Picture 5" descr="netzwerk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480175" cy="4321175"/>
          </a:xfrm>
          <a:prstGeom prst="rect">
            <a:avLst/>
          </a:prstGeom>
          <a:noFill/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ME</a:t>
            </a:r>
            <a:r>
              <a:rPr lang="es-CL" sz="1200" b="1" i="0">
                <a:latin typeface="Calibri" pitchFamily="34" charset="0"/>
                <a:cs typeface="Calibri" pitchFamily="34" charset="0"/>
              </a:rPr>
              <a:t>DICIÓN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267200" y="4419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PROCESAMIENTO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1714500" y="274638"/>
            <a:ext cx="62103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2800" i="0">
                <a:latin typeface="Calibri" pitchFamily="34" charset="0"/>
                <a:cs typeface="Calibri" pitchFamily="34" charset="0"/>
              </a:rPr>
              <a:t>CAPACIDAD DE FORMAR REDES</a:t>
            </a:r>
            <a:endParaRPr lang="es-ES" sz="2000" b="1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3962400" y="12954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TRANSMISIÓN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3786" name="Picture 10" descr="station_orange_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1614488" cy="2433638"/>
          </a:xfrm>
          <a:prstGeom prst="rect">
            <a:avLst/>
          </a:prstGeom>
          <a:noFill/>
        </p:spPr>
      </p:pic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7086600" y="29718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TOMA DE DECISIONES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3563938" y="5661025"/>
            <a:ext cx="2259378" cy="8331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es-CL" sz="1600" b="1" i="0">
                <a:latin typeface="Calibri" pitchFamily="34" charset="0"/>
                <a:cs typeface="Calibri" pitchFamily="34" charset="0"/>
              </a:rPr>
              <a:t>Radio frecuencia</a:t>
            </a:r>
          </a:p>
          <a:p>
            <a:pPr eaLnBrk="0" hangingPunct="0">
              <a:buFontTx/>
              <a:buChar char="•"/>
            </a:pPr>
            <a:r>
              <a:rPr lang="es-CL" sz="1600" b="1" i="0">
                <a:latin typeface="Calibri" pitchFamily="34" charset="0"/>
                <a:cs typeface="Calibri" pitchFamily="34" charset="0"/>
              </a:rPr>
              <a:t>Telefonía celular (GSM)</a:t>
            </a:r>
          </a:p>
          <a:p>
            <a:pPr eaLnBrk="0" hangingPunct="0">
              <a:buFontTx/>
              <a:buChar char="•"/>
            </a:pPr>
            <a:r>
              <a:rPr lang="es-CL" sz="1600" b="1" i="0">
                <a:latin typeface="Calibri" pitchFamily="34" charset="0"/>
                <a:cs typeface="Calibri" pitchFamily="34" charset="0"/>
              </a:rPr>
              <a:t>Internet </a:t>
            </a:r>
            <a:endParaRPr lang="es-CL" sz="160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7010400" y="1371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0">
                <a:latin typeface="Calibri" pitchFamily="34" charset="0"/>
                <a:cs typeface="Calibri" pitchFamily="34" charset="0"/>
              </a:rPr>
              <a:t>CONTROL</a:t>
            </a:r>
            <a:endParaRPr lang="de-DE" sz="1400" i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4213" y="836613"/>
            <a:ext cx="7777162" cy="831850"/>
            <a:chOff x="431" y="754"/>
            <a:chExt cx="4899" cy="524"/>
          </a:xfrm>
        </p:grpSpPr>
        <p:sp>
          <p:nvSpPr>
            <p:cNvPr id="196633" name="Text Box 25"/>
            <p:cNvSpPr txBox="1">
              <a:spLocks noChangeArrowheads="1"/>
            </p:cNvSpPr>
            <p:nvPr/>
          </p:nvSpPr>
          <p:spPr bwMode="auto">
            <a:xfrm>
              <a:off x="431" y="825"/>
              <a:ext cx="1225" cy="2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4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Datos </a:t>
              </a:r>
            </a:p>
          </p:txBody>
        </p:sp>
        <p:sp>
          <p:nvSpPr>
            <p:cNvPr id="196634" name="Text Box 26"/>
            <p:cNvSpPr txBox="1">
              <a:spLocks noChangeArrowheads="1"/>
            </p:cNvSpPr>
            <p:nvPr/>
          </p:nvSpPr>
          <p:spPr bwMode="auto">
            <a:xfrm>
              <a:off x="2336" y="825"/>
              <a:ext cx="1225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4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Información </a:t>
              </a:r>
            </a:p>
          </p:txBody>
        </p:sp>
        <p:sp>
          <p:nvSpPr>
            <p:cNvPr id="196635" name="Text Box 27"/>
            <p:cNvSpPr txBox="1">
              <a:spLocks noChangeArrowheads="1"/>
            </p:cNvSpPr>
            <p:nvPr/>
          </p:nvSpPr>
          <p:spPr bwMode="auto">
            <a:xfrm>
              <a:off x="4105" y="754"/>
              <a:ext cx="1225" cy="5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24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Toma decisiones</a:t>
              </a:r>
            </a:p>
          </p:txBody>
        </p:sp>
        <p:sp>
          <p:nvSpPr>
            <p:cNvPr id="196637" name="Line 29"/>
            <p:cNvSpPr>
              <a:spLocks noChangeShapeType="1"/>
            </p:cNvSpPr>
            <p:nvPr/>
          </p:nvSpPr>
          <p:spPr bwMode="auto">
            <a:xfrm>
              <a:off x="1656" y="961"/>
              <a:ext cx="68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6638" name="Line 30"/>
            <p:cNvSpPr>
              <a:spLocks noChangeShapeType="1"/>
            </p:cNvSpPr>
            <p:nvPr/>
          </p:nvSpPr>
          <p:spPr bwMode="auto">
            <a:xfrm>
              <a:off x="3561" y="961"/>
              <a:ext cx="544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011238" y="2078038"/>
            <a:ext cx="6419850" cy="3529012"/>
            <a:chOff x="567" y="1389"/>
            <a:chExt cx="4044" cy="2223"/>
          </a:xfrm>
        </p:grpSpPr>
        <p:pic>
          <p:nvPicPr>
            <p:cNvPr id="196626" name="Picture 18" descr="datos%5B1%5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7" y="1389"/>
              <a:ext cx="1224" cy="2223"/>
            </a:xfrm>
            <a:prstGeom prst="rect">
              <a:avLst/>
            </a:prstGeom>
            <a:noFill/>
          </p:spPr>
        </p:pic>
        <p:sp>
          <p:nvSpPr>
            <p:cNvPr id="196640" name="Line 32"/>
            <p:cNvSpPr>
              <a:spLocks noChangeShapeType="1"/>
            </p:cNvSpPr>
            <p:nvPr/>
          </p:nvSpPr>
          <p:spPr bwMode="auto">
            <a:xfrm>
              <a:off x="1973" y="2387"/>
              <a:ext cx="861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6642" name="Text Box 34"/>
            <p:cNvSpPr txBox="1">
              <a:spLocks noChangeArrowheads="1"/>
            </p:cNvSpPr>
            <p:nvPr/>
          </p:nvSpPr>
          <p:spPr bwMode="auto">
            <a:xfrm>
              <a:off x="3386" y="2240"/>
              <a:ext cx="1225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36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Éxito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71550" y="5218113"/>
            <a:ext cx="75311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spcAft>
                <a:spcPct val="30000"/>
              </a:spcAft>
              <a:buFont typeface="Monotype Sorts" charset="2"/>
              <a:buNone/>
            </a:pPr>
            <a:r>
              <a:rPr lang="de-DE" sz="2500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Está orientado a dar soluciones tecnológicas a agricultores y otras áreas donde  pudiesen adoptarse.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547813" y="1341438"/>
            <a:ext cx="425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de-DE" altLang="de-DE" sz="3600" b="1" i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1" lang="de-DE" altLang="de-DE" sz="3600" b="1" i="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Importancia de la Información Meteorológica</a:t>
            </a:r>
            <a:endParaRPr kumimoji="1" lang="en-US" altLang="de-DE" sz="3600" b="1" i="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7524" name="Picture 4" descr="A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8" y="1557338"/>
            <a:ext cx="2378075" cy="3455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244600" y="1990687"/>
            <a:ext cx="2514600" cy="371513"/>
          </a:xfrm>
          <a:prstGeom prst="rect">
            <a:avLst/>
          </a:prstGeom>
          <a:solidFill>
            <a:srgbClr val="00226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1244600" y="2444750"/>
            <a:ext cx="0" cy="2743200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244600" y="2901950"/>
            <a:ext cx="431800" cy="7938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V="1">
            <a:off x="1244600" y="4267200"/>
            <a:ext cx="431800" cy="6350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1244600" y="4730750"/>
            <a:ext cx="431800" cy="7938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600200" y="3170238"/>
            <a:ext cx="128436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latin typeface="Calibri" pitchFamily="34" charset="0"/>
                <a:cs typeface="Calibri" pitchFamily="34" charset="0"/>
              </a:rPr>
              <a:t> 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Agricultur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es-CL" b="1" i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752600" y="4572000"/>
            <a:ext cx="38989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rogramación de</a:t>
            </a:r>
            <a:r>
              <a:rPr lang="es-CL" sz="1600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s-ES_tradnl" sz="1600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Riego</a:t>
            </a:r>
            <a:endParaRPr lang="es-CL" b="1" i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619250" y="3644900"/>
            <a:ext cx="3157894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enología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nidades 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érmicas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716088" y="4078288"/>
            <a:ext cx="225008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Monitore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mbiental</a:t>
            </a:r>
            <a:endParaRPr lang="es-CL" b="1" i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676400" y="2713038"/>
            <a:ext cx="147454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Meteorolog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ía</a:t>
            </a:r>
            <a:endParaRPr lang="es-CL" b="1" i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701800" y="4992688"/>
            <a:ext cx="198834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Otras Aplica</a:t>
            </a:r>
            <a:r>
              <a:rPr lang="es-C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s-ES_tradnl" b="1" i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iones</a:t>
            </a:r>
            <a:r>
              <a:rPr lang="es-ES_tradnl" sz="1600" b="1" i="0">
                <a:latin typeface="Calibri" pitchFamily="34" charset="0"/>
                <a:cs typeface="Calibri" pitchFamily="34" charset="0"/>
              </a:rPr>
              <a:t> </a:t>
            </a:r>
            <a:endParaRPr lang="es-CL" sz="160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593850" y="1949450"/>
            <a:ext cx="154431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s-ES_tradnl" b="1" i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Soluciones  en</a:t>
            </a:r>
            <a:endParaRPr lang="es-CL" sz="1600" i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1244600" y="3352800"/>
            <a:ext cx="431800" cy="6350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1244600" y="3816350"/>
            <a:ext cx="417513" cy="7938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1257300" y="5181600"/>
            <a:ext cx="419100" cy="0"/>
          </a:xfrm>
          <a:prstGeom prst="line">
            <a:avLst/>
          </a:prstGeom>
          <a:noFill/>
          <a:ln w="9525">
            <a:solidFill>
              <a:srgbClr val="00226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2622550" y="404813"/>
            <a:ext cx="425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400" b="1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Estación Meteorológica Automática (EMA)</a:t>
            </a:r>
            <a:endParaRPr lang="en-US" altLang="de-DE" sz="2000" b="1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221163"/>
            <a:ext cx="3384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1314450" y="457200"/>
            <a:ext cx="691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Información generada </a:t>
            </a:r>
            <a:endParaRPr lang="en-US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457200" y="1143000"/>
            <a:ext cx="1981200" cy="5029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739332" name="Object 4"/>
          <p:cNvGraphicFramePr>
            <a:graphicFrameLocks/>
          </p:cNvGraphicFramePr>
          <p:nvPr/>
        </p:nvGraphicFramePr>
        <p:xfrm>
          <a:off x="914400" y="1752600"/>
          <a:ext cx="1066800" cy="762000"/>
        </p:xfrm>
        <a:graphic>
          <a:graphicData uri="http://schemas.openxmlformats.org/presentationml/2006/ole">
            <p:oleObj spid="_x0000_s72706" name="A&amp;L Express Graphic" r:id="rId4" imgW="5465520" imgH="3754080" progId="ALEditor">
              <p:embed/>
            </p:oleObj>
          </a:graphicData>
        </a:graphic>
      </p:graphicFrame>
      <p:graphicFrame>
        <p:nvGraphicFramePr>
          <p:cNvPr id="739333" name="Object 5"/>
          <p:cNvGraphicFramePr>
            <a:graphicFrameLocks/>
          </p:cNvGraphicFramePr>
          <p:nvPr/>
        </p:nvGraphicFramePr>
        <p:xfrm>
          <a:off x="838200" y="3429000"/>
          <a:ext cx="1143000" cy="685800"/>
        </p:xfrm>
        <a:graphic>
          <a:graphicData uri="http://schemas.openxmlformats.org/presentationml/2006/ole">
            <p:oleObj spid="_x0000_s72707" name="A&amp;L Express Graphic" r:id="rId5" imgW="3120840" imgH="2217600" progId="ALEditor">
              <p:embed/>
            </p:oleObj>
          </a:graphicData>
        </a:graphic>
      </p:graphicFrame>
      <p:sp>
        <p:nvSpPr>
          <p:cNvPr id="739334" name="Rectangle 6"/>
          <p:cNvSpPr>
            <a:spLocks noChangeArrowheads="1"/>
          </p:cNvSpPr>
          <p:nvPr/>
        </p:nvSpPr>
        <p:spPr bwMode="auto">
          <a:xfrm>
            <a:off x="2667000" y="10668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n-US" b="1" i="1" dirty="0">
                <a:solidFill>
                  <a:srgbClr val="FF0000"/>
                </a:solidFill>
                <a:latin typeface="Century Gothic" pitchFamily="34" charset="0"/>
              </a:rPr>
              <a:t>INFORMACIÓN CLIMÁTICA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n-US" b="1" i="1" dirty="0">
                <a:latin typeface="Century Gothic" pitchFamily="34" charset="0"/>
              </a:rPr>
              <a:t>         </a:t>
            </a:r>
            <a:r>
              <a:rPr lang="es-CL" b="1" i="1" dirty="0">
                <a:latin typeface="Century Gothic" pitchFamily="34" charset="0"/>
              </a:rPr>
              <a:t>Básica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(temperatura, humedad relativa, precipitaciones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radiación solar, velocidad y dirección del  viento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Procesada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(grados -día, horas de frío, evapotranspiración)</a:t>
            </a:r>
          </a:p>
        </p:txBody>
      </p:sp>
      <p:graphicFrame>
        <p:nvGraphicFramePr>
          <p:cNvPr id="739335" name="Object 7"/>
          <p:cNvGraphicFramePr>
            <a:graphicFrameLocks/>
          </p:cNvGraphicFramePr>
          <p:nvPr/>
        </p:nvGraphicFramePr>
        <p:xfrm>
          <a:off x="838200" y="4953000"/>
          <a:ext cx="1219200" cy="838200"/>
        </p:xfrm>
        <a:graphic>
          <a:graphicData uri="http://schemas.openxmlformats.org/presentationml/2006/ole">
            <p:oleObj spid="_x0000_s72708" name="Imagen de mapa de bits" r:id="rId6" imgW="3146054" imgH="2083920" progId="Paint.Picture">
              <p:embed/>
            </p:oleObj>
          </a:graphicData>
        </a:graphic>
      </p:graphicFrame>
      <p:sp>
        <p:nvSpPr>
          <p:cNvPr id="739336" name="Rectangle 8"/>
          <p:cNvSpPr>
            <a:spLocks noChangeArrowheads="1"/>
          </p:cNvSpPr>
          <p:nvPr/>
        </p:nvSpPr>
        <p:spPr bwMode="auto">
          <a:xfrm>
            <a:off x="2743200" y="3429000"/>
            <a:ext cx="7086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Symbol" pitchFamily="18" charset="2"/>
              <a:buChar char="·"/>
            </a:pPr>
            <a:r>
              <a:rPr lang="es-CL" b="1" i="1" dirty="0">
                <a:solidFill>
                  <a:srgbClr val="FF0000"/>
                </a:solidFill>
                <a:latin typeface="Century Gothic" pitchFamily="34" charset="0"/>
              </a:rPr>
              <a:t> OPTIMIZACIÓN DEL USO DEL AGUA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Sin restricciones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Con restricciones leves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Con restricciones severas</a:t>
            </a:r>
          </a:p>
        </p:txBody>
      </p:sp>
      <p:sp>
        <p:nvSpPr>
          <p:cNvPr id="739337" name="Rectangle 9"/>
          <p:cNvSpPr>
            <a:spLocks noChangeArrowheads="1"/>
          </p:cNvSpPr>
          <p:nvPr/>
        </p:nvSpPr>
        <p:spPr bwMode="auto">
          <a:xfrm>
            <a:off x="2819400" y="4953000"/>
            <a:ext cx="5562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Symbol" pitchFamily="18" charset="2"/>
              <a:buChar char="·"/>
            </a:pPr>
            <a:r>
              <a:rPr lang="es-CL" b="1" i="1" dirty="0">
                <a:solidFill>
                  <a:srgbClr val="FF0000"/>
                </a:solidFill>
                <a:latin typeface="Century Gothic" pitchFamily="34" charset="0"/>
              </a:rPr>
              <a:t> MODELOS DE SIMULACIÓN Y PRODUCCIÓN         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(para distintas situaciones de aportes hídricos,   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elecciones de fecha de siembra, etc.)  </a:t>
            </a:r>
            <a:endParaRPr lang="en-US" b="1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0" grpId="0" autoUpdateAnimBg="0"/>
      <p:bldP spid="739331" grpId="0" animBg="1"/>
      <p:bldP spid="739334" grpId="0" autoUpdateAnimBg="0"/>
      <p:bldP spid="739336" grpId="0" autoUpdateAnimBg="0"/>
      <p:bldP spid="7393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1314450" y="457200"/>
            <a:ext cx="691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Información generada</a:t>
            </a:r>
            <a:endParaRPr lang="en-US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457200" y="1143000"/>
            <a:ext cx="2108200" cy="5029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741380" name="Object 4"/>
          <p:cNvGraphicFramePr>
            <a:graphicFrameLocks/>
          </p:cNvGraphicFramePr>
          <p:nvPr/>
        </p:nvGraphicFramePr>
        <p:xfrm>
          <a:off x="533400" y="2362200"/>
          <a:ext cx="609600" cy="533400"/>
        </p:xfrm>
        <a:graphic>
          <a:graphicData uri="http://schemas.openxmlformats.org/presentationml/2006/ole">
            <p:oleObj spid="_x0000_s73730" name="A&amp;L Express Graphic" r:id="rId4" imgW="1226880" imgH="1266480" progId="ALEditor">
              <p:embed/>
            </p:oleObj>
          </a:graphicData>
        </a:graphic>
      </p:graphicFrame>
      <p:graphicFrame>
        <p:nvGraphicFramePr>
          <p:cNvPr id="741381" name="Object 5"/>
          <p:cNvGraphicFramePr>
            <a:graphicFrameLocks/>
          </p:cNvGraphicFramePr>
          <p:nvPr/>
        </p:nvGraphicFramePr>
        <p:xfrm>
          <a:off x="1295400" y="2362200"/>
          <a:ext cx="533400" cy="533400"/>
        </p:xfrm>
        <a:graphic>
          <a:graphicData uri="http://schemas.openxmlformats.org/presentationml/2006/ole">
            <p:oleObj spid="_x0000_s73731" name="A&amp;L Express Graphic" r:id="rId5" imgW="1177920" imgH="785520" progId="ALEditor">
              <p:embed/>
            </p:oleObj>
          </a:graphicData>
        </a:graphic>
      </p:graphicFrame>
      <p:sp>
        <p:nvSpPr>
          <p:cNvPr id="741382" name="Rectangle 6"/>
          <p:cNvSpPr>
            <a:spLocks noChangeArrowheads="1"/>
          </p:cNvSpPr>
          <p:nvPr/>
        </p:nvSpPr>
        <p:spPr bwMode="auto">
          <a:xfrm>
            <a:off x="2667000" y="11430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Char char="·"/>
            </a:pPr>
            <a:r>
              <a:rPr lang="es-CL" b="1" i="1" dirty="0">
                <a:solidFill>
                  <a:srgbClr val="FF0000"/>
                </a:solidFill>
                <a:latin typeface="Century Gothic" pitchFamily="34" charset="0"/>
              </a:rPr>
              <a:t>INFORMACIÓN GEOGRÁFICA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Control de sectores de riego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Control y zonificación de sectores asociados a 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riesgos de enfermedades, plagas y  heladas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Zonificación  </a:t>
            </a:r>
            <a:r>
              <a:rPr lang="es-CL" b="1" i="1" dirty="0" err="1">
                <a:latin typeface="Century Gothic" pitchFamily="34" charset="0"/>
              </a:rPr>
              <a:t>edafoclimática</a:t>
            </a:r>
            <a:r>
              <a:rPr lang="es-CL" b="1" i="1" dirty="0">
                <a:latin typeface="Century Gothic" pitchFamily="34" charset="0"/>
              </a:rPr>
              <a:t> de cultivos anuales,  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frutales y hortalizas. </a:t>
            </a:r>
          </a:p>
        </p:txBody>
      </p:sp>
      <p:graphicFrame>
        <p:nvGraphicFramePr>
          <p:cNvPr id="741383" name="Object 7"/>
          <p:cNvGraphicFramePr>
            <a:graphicFrameLocks/>
          </p:cNvGraphicFramePr>
          <p:nvPr/>
        </p:nvGraphicFramePr>
        <p:xfrm>
          <a:off x="1905000" y="2362200"/>
          <a:ext cx="533400" cy="533400"/>
        </p:xfrm>
        <a:graphic>
          <a:graphicData uri="http://schemas.openxmlformats.org/presentationml/2006/ole">
            <p:oleObj spid="_x0000_s73732" name="A&amp;L Express Graphic" r:id="rId6" imgW="701640" imgH="804600" progId="ALEditor">
              <p:embed/>
            </p:oleObj>
          </a:graphicData>
        </a:graphic>
      </p:graphicFrame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914400" y="1295400"/>
          <a:ext cx="1219200" cy="998538"/>
        </p:xfrm>
        <a:graphic>
          <a:graphicData uri="http://schemas.openxmlformats.org/presentationml/2006/ole">
            <p:oleObj spid="_x0000_s73733" name="Galería de imágenes de Microsoft" r:id="rId7" imgW="1418400" imgH="1161360" progId="MS_ClipArt_Gallery">
              <p:embed/>
            </p:oleObj>
          </a:graphicData>
        </a:graphic>
      </p:graphicFrame>
      <p:graphicFrame>
        <p:nvGraphicFramePr>
          <p:cNvPr id="741385" name="Object 9"/>
          <p:cNvGraphicFramePr>
            <a:graphicFrameLocks noChangeAspect="1"/>
          </p:cNvGraphicFramePr>
          <p:nvPr/>
        </p:nvGraphicFramePr>
        <p:xfrm>
          <a:off x="990600" y="3429000"/>
          <a:ext cx="889000" cy="914400"/>
        </p:xfrm>
        <a:graphic>
          <a:graphicData uri="http://schemas.openxmlformats.org/presentationml/2006/ole">
            <p:oleObj spid="_x0000_s73734" name="Galería de imágenes de Microsoft" r:id="rId8" imgW="1342080" imgH="1380240" progId="MS_ClipArt_Gallery">
              <p:embed/>
            </p:oleObj>
          </a:graphicData>
        </a:graphic>
      </p:graphicFrame>
      <p:graphicFrame>
        <p:nvGraphicFramePr>
          <p:cNvPr id="741386" name="Object 10"/>
          <p:cNvGraphicFramePr>
            <a:graphicFrameLocks noChangeAspect="1"/>
          </p:cNvGraphicFramePr>
          <p:nvPr/>
        </p:nvGraphicFramePr>
        <p:xfrm>
          <a:off x="762000" y="4876800"/>
          <a:ext cx="1371600" cy="1055688"/>
        </p:xfrm>
        <a:graphic>
          <a:graphicData uri="http://schemas.openxmlformats.org/presentationml/2006/ole">
            <p:oleObj spid="_x0000_s73735" name="Galería de imágenes de Microsoft" r:id="rId9" imgW="4539600" imgH="3497040" progId="MS_ClipArt_Gallery">
              <p:embed/>
            </p:oleObj>
          </a:graphicData>
        </a:graphic>
      </p:graphicFrame>
      <p:sp>
        <p:nvSpPr>
          <p:cNvPr id="741387" name="Rectangle 11"/>
          <p:cNvSpPr>
            <a:spLocks noChangeArrowheads="1"/>
          </p:cNvSpPr>
          <p:nvPr/>
        </p:nvSpPr>
        <p:spPr bwMode="auto">
          <a:xfrm>
            <a:off x="2667000" y="3581400"/>
            <a:ext cx="6705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Symbol" pitchFamily="18" charset="2"/>
              <a:buChar char="·"/>
            </a:pPr>
            <a:r>
              <a:rPr lang="es-CL" b="1" i="1" dirty="0">
                <a:solidFill>
                  <a:srgbClr val="FF0000"/>
                </a:solidFill>
                <a:latin typeface="Century Gothic" pitchFamily="34" charset="0"/>
              </a:rPr>
              <a:t>   GENERACIÓN DE FICHAS TÉCNICO-ECONÓMICAS                          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Asociadas a distintos cultivos y sistemas de riego</a:t>
            </a:r>
          </a:p>
        </p:txBody>
      </p:sp>
      <p:sp>
        <p:nvSpPr>
          <p:cNvPr id="741388" name="Rectangle 12"/>
          <p:cNvSpPr>
            <a:spLocks noChangeArrowheads="1"/>
          </p:cNvSpPr>
          <p:nvPr/>
        </p:nvSpPr>
        <p:spPr bwMode="auto">
          <a:xfrm>
            <a:off x="2614613" y="4651375"/>
            <a:ext cx="60721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Font typeface="Symbol" pitchFamily="18" charset="2"/>
              <a:buChar char="·"/>
            </a:pPr>
            <a:r>
              <a:rPr lang="es-CL" b="1" i="1" dirty="0">
                <a:solidFill>
                  <a:srgbClr val="FF0000"/>
                </a:solidFill>
                <a:latin typeface="Century Gothic" pitchFamily="34" charset="0"/>
              </a:rPr>
              <a:t>   APOYO A ASOCIACIONES DE REGANTES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Uso del agua por canal y sector específico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Eficiencias y pérdidas en diferentes puntos del  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sistema.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r>
              <a:rPr lang="es-CL" b="1" i="1" dirty="0">
                <a:latin typeface="Century Gothic" pitchFamily="34" charset="0"/>
              </a:rPr>
              <a:t>          Monitoreo de calidad del agua </a:t>
            </a:r>
          </a:p>
          <a:p>
            <a:pPr algn="l">
              <a:lnSpc>
                <a:spcPct val="110000"/>
              </a:lnSpc>
              <a:buFont typeface="Symbol" pitchFamily="18" charset="2"/>
              <a:buNone/>
            </a:pPr>
            <a:endParaRPr lang="es-CL" b="1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autoUpdateAnimBg="0"/>
      <p:bldP spid="741379" grpId="0" animBg="1"/>
      <p:bldP spid="741382" grpId="0" autoUpdateAnimBg="0"/>
      <p:bldP spid="741387" grpId="0" autoUpdateAnimBg="0"/>
      <p:bldP spid="7413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258888" y="1700213"/>
            <a:ext cx="6369501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 i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Manejo de enfermedades</a:t>
            </a:r>
          </a:p>
          <a:p>
            <a:pPr eaLnBrk="0" hangingPunct="0">
              <a:buFontTx/>
              <a:buChar char="•"/>
            </a:pPr>
            <a:endParaRPr lang="en-US" sz="3200" i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3200" i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Predicción de plagas</a:t>
            </a:r>
          </a:p>
          <a:p>
            <a:pPr eaLnBrk="0" hangingPunct="0">
              <a:buFontTx/>
              <a:buChar char="•"/>
            </a:pPr>
            <a:endParaRPr lang="en-US" sz="3200" i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3200" i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Estimaciónde curvas de crecimiento</a:t>
            </a:r>
          </a:p>
          <a:p>
            <a:pPr eaLnBrk="0" hangingPunct="0">
              <a:buFontTx/>
              <a:buChar char="•"/>
            </a:pPr>
            <a:endParaRPr lang="en-US" sz="3200" i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3200" i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Monitoreo de heladas</a:t>
            </a:r>
          </a:p>
          <a:p>
            <a:pPr eaLnBrk="0" hangingPunct="0">
              <a:buFontTx/>
              <a:buChar char="•"/>
            </a:pPr>
            <a:endParaRPr lang="en-US" sz="3200" i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3200" i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Manejo del riego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339975" y="476250"/>
            <a:ext cx="3472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600" b="1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Usos de Modelos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66800" y="381000"/>
            <a:ext cx="73914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FEEDBACK - SISTEMA DE </a:t>
            </a:r>
            <a:r>
              <a:rPr lang="en-US" altLang="en-US" sz="28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CONTROL</a:t>
            </a:r>
            <a:endParaRPr lang="en-US" alt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3917950"/>
            <a:ext cx="1752600" cy="730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Recolección de datos</a:t>
            </a:r>
            <a:endParaRPr lang="de-DE" sz="2400" i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057400" y="2133600"/>
            <a:ext cx="1981200" cy="1676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00">
              <a:alpha val="63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038600" y="2209800"/>
            <a:ext cx="1752600" cy="40011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i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Análisis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300788" y="4005263"/>
            <a:ext cx="1752600" cy="40011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Ejecución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081463" y="5680075"/>
            <a:ext cx="1752600" cy="7302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i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Evaluación</a:t>
            </a:r>
            <a:br>
              <a:rPr lang="de-DE" sz="2000" i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de-DE" sz="2000" i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5400000">
            <a:off x="6134100" y="2095500"/>
            <a:ext cx="1371600" cy="2057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>
              <a:alpha val="63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 rot="10800000">
            <a:off x="5867400" y="4581525"/>
            <a:ext cx="1752600" cy="1905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FFFF">
              <a:alpha val="63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16200000">
            <a:off x="2057400" y="4267200"/>
            <a:ext cx="1600200" cy="2362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>
              <a:alpha val="63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3581400" y="3200400"/>
            <a:ext cx="2514600" cy="2286000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635375" y="3810000"/>
            <a:ext cx="2438400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Toma de decisiones a nivel predial (manejo agronómico)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nimBg="1"/>
      <p:bldP spid="64517" grpId="0" animBg="1" autoUpdateAnimBg="0"/>
      <p:bldP spid="64518" grpId="0" animBg="1" autoUpdateAnimBg="0"/>
      <p:bldP spid="64519" grpId="0" animBg="1" autoUpdateAnimBg="0"/>
      <p:bldP spid="64520" grpId="0" animBg="1"/>
      <p:bldP spid="64521" grpId="0" animBg="1"/>
      <p:bldP spid="64522" grpId="0" animBg="1"/>
      <p:bldP spid="645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534400" cy="26828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s-ES_tradnl" sz="2000" b="1" i="1" u="sng">
                <a:solidFill>
                  <a:srgbClr val="000099"/>
                </a:solidFill>
                <a:latin typeface="Century Gothic" pitchFamily="34" charset="0"/>
              </a:rPr>
              <a:t>Ventajas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Integra todas las variables climáticas (dependiendo de los sensores que se instalen)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Mayor precisión en la estimación del consumo de agua del cultivo (si es bien mantenida la precisión para estimar ETr es mayor que la bandeja de evaporación)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Registro detallado y continuo de la información climática</a:t>
            </a:r>
            <a:endParaRPr lang="es-ES" sz="2000" b="1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4114800"/>
            <a:ext cx="8534400" cy="23780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 b="1" i="1" u="sng">
                <a:solidFill>
                  <a:srgbClr val="000099"/>
                </a:solidFill>
                <a:latin typeface="Century Gothic" pitchFamily="34" charset="0"/>
              </a:rPr>
              <a:t>Desventajas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Costo de implementación medianamente alto (inversión inicial)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Requiere personal capacitado para su manejo (entrenamiento mínimo necesario para operarla)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000" b="1">
                <a:solidFill>
                  <a:srgbClr val="000099"/>
                </a:solidFill>
                <a:latin typeface="Century Gothic" pitchFamily="34" charset="0"/>
              </a:rPr>
              <a:t>Daño por terceros (robos, manipulación no permitida, nidos de pájaros)</a:t>
            </a:r>
            <a:endParaRPr lang="es-ES" sz="2000" b="1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2400" y="304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En resumen…</a:t>
            </a:r>
            <a:endParaRPr lang="es-ES_tradnl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395" grpId="0" animBg="1" autoUpdateAnimBg="0"/>
      <p:bldP spid="593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1"/>
          <p:cNvSpPr>
            <a:spLocks noChangeArrowheads="1"/>
          </p:cNvSpPr>
          <p:nvPr/>
        </p:nvSpPr>
        <p:spPr bwMode="auto">
          <a:xfrm>
            <a:off x="214282" y="214290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Actividades de hoy:</a:t>
            </a:r>
            <a:endParaRPr kumimoji="0" lang="es-CL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1676649"/>
            <a:ext cx="850112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&gt;"/>
              <a:tabLst/>
            </a:pPr>
            <a:r>
              <a:rPr kumimoji="0" lang="es-CL" sz="28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Introducción</a:t>
            </a:r>
            <a:endParaRPr kumimoji="0" lang="es-CL" sz="2800" i="1" u="none" strike="noStrike" cap="none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&gt;"/>
              <a:tabLst/>
            </a:pPr>
            <a:r>
              <a:rPr kumimoji="0" lang="es-CL" sz="2800" i="1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Bases Teóricas</a:t>
            </a:r>
          </a:p>
          <a:p>
            <a:pPr marL="742950" marR="0" lvl="0" indent="-742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&gt;"/>
              <a:tabLst/>
            </a:pPr>
            <a:r>
              <a:rPr lang="es-CL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Coffee</a:t>
            </a:r>
            <a:r>
              <a:rPr lang="es-CL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 Break</a:t>
            </a:r>
            <a:endParaRPr kumimoji="0" lang="es-CL" sz="2800" i="1" u="sng" strike="noStrike" cap="none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&gt;"/>
              <a:tabLst/>
            </a:pPr>
            <a:r>
              <a:rPr kumimoji="0" lang="es-CL" sz="2800" i="1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Sistema y Operación</a:t>
            </a:r>
            <a:endParaRPr kumimoji="0" lang="es-CL" sz="2800" i="1" u="none" strike="noStrike" cap="none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&gt;"/>
              <a:tabLst/>
            </a:pPr>
            <a:r>
              <a:rPr kumimoji="0" lang="es-CL" sz="2800" i="1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Calibri" pitchFamily="34" charset="0"/>
              </a:rPr>
              <a:t>Visita Estación en Terreno </a:t>
            </a:r>
            <a:endParaRPr kumimoji="0" lang="es-CL" sz="200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0200" y="2057400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Conceptos básicos para comprender el fenómeno de la </a:t>
            </a:r>
          </a:p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EVAPOTRANSPIRACIÓN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3" name="Picture 23" descr="dw-vineyard-phot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4038"/>
            <a:ext cx="9144000" cy="3814762"/>
          </a:xfrm>
          <a:prstGeom prst="rect">
            <a:avLst/>
          </a:prstGeom>
          <a:noFill/>
        </p:spPr>
      </p:pic>
      <p:sp>
        <p:nvSpPr>
          <p:cNvPr id="532506" name="AutoShape 26"/>
          <p:cNvSpPr>
            <a:spLocks noChangeArrowheads="1"/>
          </p:cNvSpPr>
          <p:nvPr/>
        </p:nvSpPr>
        <p:spPr bwMode="auto">
          <a:xfrm>
            <a:off x="4876800" y="4267200"/>
            <a:ext cx="228600" cy="493674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R">
              <a:latin typeface="+mj-lt"/>
            </a:endParaRPr>
          </a:p>
        </p:txBody>
      </p:sp>
      <p:sp>
        <p:nvSpPr>
          <p:cNvPr id="532507" name="AutoShape 27"/>
          <p:cNvSpPr>
            <a:spLocks noChangeArrowheads="1"/>
          </p:cNvSpPr>
          <p:nvPr/>
        </p:nvSpPr>
        <p:spPr bwMode="auto">
          <a:xfrm>
            <a:off x="3581400" y="2438400"/>
            <a:ext cx="152400" cy="504453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R">
              <a:latin typeface="+mj-lt"/>
            </a:endParaRPr>
          </a:p>
        </p:txBody>
      </p:sp>
      <p:sp>
        <p:nvSpPr>
          <p:cNvPr id="532508" name="Rectangle 28"/>
          <p:cNvSpPr>
            <a:spLocks noChangeArrowheads="1"/>
          </p:cNvSpPr>
          <p:nvPr/>
        </p:nvSpPr>
        <p:spPr bwMode="auto">
          <a:xfrm>
            <a:off x="838200" y="838200"/>
            <a:ext cx="5334000" cy="6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buFontTx/>
              <a:buChar char="•"/>
            </a:pPr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Evapotranspiración</a:t>
            </a:r>
            <a:endParaRPr lang="de-DE" sz="2800" dirty="0">
              <a:latin typeface="+mj-lt"/>
            </a:endParaRPr>
          </a:p>
        </p:txBody>
      </p:sp>
      <p:sp>
        <p:nvSpPr>
          <p:cNvPr id="532510" name="Rectangle 30"/>
          <p:cNvSpPr>
            <a:spLocks noChangeArrowheads="1"/>
          </p:cNvSpPr>
          <p:nvPr/>
        </p:nvSpPr>
        <p:spPr bwMode="auto">
          <a:xfrm>
            <a:off x="928662" y="5867400"/>
            <a:ext cx="8001000" cy="5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lang="de-DE" sz="2400">
                <a:latin typeface="+mj-lt"/>
              </a:rPr>
              <a:t>Cuantificaci</a:t>
            </a:r>
            <a:r>
              <a:rPr lang="de-DE" altLang="ja-JP" sz="2400">
                <a:latin typeface="+mj-lt"/>
                <a:ea typeface="ＭＳ Ｐゴシック" pitchFamily="1" charset="-128"/>
              </a:rPr>
              <a:t>ón de Evaporación+Transpiración</a:t>
            </a:r>
            <a:endParaRPr lang="de-DE" sz="2400">
              <a:latin typeface="+mj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2414" y="1571612"/>
            <a:ext cx="8305800" cy="0"/>
          </a:xfrm>
          <a:prstGeom prst="line">
            <a:avLst/>
          </a:prstGeom>
          <a:noFill/>
          <a:ln w="9525">
            <a:solidFill>
              <a:srgbClr val="302F5D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R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3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3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6" grpId="0" animBg="1"/>
      <p:bldP spid="5325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0004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FF0000"/>
                </a:solidFill>
              </a:rPr>
              <a:t>FACTORES QUE AFECTAN LA EVAPOTRANSPIRACIÓN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85786" y="1571612"/>
            <a:ext cx="4965205" cy="2784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L" sz="2400" dirty="0"/>
              <a:t>Variables </a:t>
            </a:r>
            <a:r>
              <a:rPr lang="es-CL" sz="2400" dirty="0" smtClean="0"/>
              <a:t>climáticas</a:t>
            </a:r>
            <a:endParaRPr lang="es-C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L" sz="2400" dirty="0"/>
              <a:t>Factores de cultivo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CL" sz="2400" dirty="0"/>
              <a:t>Manejo y condiciones ambientales</a:t>
            </a:r>
          </a:p>
          <a:p>
            <a:pPr>
              <a:lnSpc>
                <a:spcPct val="200000"/>
              </a:lnSpc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25242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00042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latin typeface="Calibri" pitchFamily="34" charset="0"/>
                <a:cs typeface="Calibri" pitchFamily="34" charset="0"/>
              </a:rPr>
              <a:t>Determinar los requerimientos hídricos de los cultivos</a:t>
            </a:r>
            <a:endParaRPr lang="es-C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1934" y="350043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 smtClean="0">
                <a:latin typeface="Calibri" pitchFamily="34" charset="0"/>
                <a:cs typeface="Calibri" pitchFamily="34" charset="0"/>
              </a:rPr>
              <a:t>(Allen et al., 1998, </a:t>
            </a:r>
            <a:r>
              <a:rPr lang="es-CR" sz="1600" dirty="0" err="1" smtClean="0">
                <a:latin typeface="Calibri" pitchFamily="34" charset="0"/>
                <a:cs typeface="Calibri" pitchFamily="34" charset="0"/>
              </a:rPr>
              <a:t>Courault</a:t>
            </a:r>
            <a:r>
              <a:rPr lang="es-CR" sz="1600" dirty="0" smtClean="0">
                <a:latin typeface="Calibri" pitchFamily="34" charset="0"/>
                <a:cs typeface="Calibri" pitchFamily="34" charset="0"/>
              </a:rPr>
              <a:t> et al., 2005)</a:t>
            </a:r>
            <a:endParaRPr lang="es-C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4214818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latin typeface="Calibri" pitchFamily="34" charset="0"/>
                <a:cs typeface="Calibri" pitchFamily="34" charset="0"/>
              </a:rPr>
              <a:t>donde: </a:t>
            </a:r>
            <a:r>
              <a:rPr lang="es-CL" sz="1600" i="1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es-CL" sz="1600" i="1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= evapotranspiración 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real 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del cultivo (mm), </a:t>
            </a:r>
            <a:r>
              <a:rPr lang="es-CL" sz="1600" i="1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es-CL" sz="1600" i="1" baseline="-25000" dirty="0" err="1">
                <a:latin typeface="Calibri" pitchFamily="34" charset="0"/>
                <a:cs typeface="Calibri" pitchFamily="34" charset="0"/>
              </a:rPr>
              <a:t>o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evapotranspiración de referencia (mm), </a:t>
            </a:r>
            <a:r>
              <a:rPr lang="es-CL" sz="16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s-CL" sz="1600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= coeficiente de cultivo o relación entre </a:t>
            </a:r>
            <a:r>
              <a:rPr lang="es-CL" sz="1600" i="1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es-CL" sz="1600" i="1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s-CL" sz="16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s-CL" sz="1600" i="1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es-CL" sz="1600" i="1" baseline="-25000" dirty="0" err="1" smtClean="0">
                <a:latin typeface="Calibri" pitchFamily="34" charset="0"/>
                <a:cs typeface="Calibri" pitchFamily="34" charset="0"/>
              </a:rPr>
              <a:t>o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CL" sz="1600" dirty="0" err="1" smtClean="0">
                <a:latin typeface="Calibri" pitchFamily="34" charset="0"/>
                <a:cs typeface="Calibri" pitchFamily="34" charset="0"/>
              </a:rPr>
              <a:t>adimensional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es-C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357430"/>
            <a:ext cx="1252530" cy="12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3124200" y="2119086"/>
          <a:ext cx="5486400" cy="1371600"/>
        </p:xfrm>
        <a:graphic>
          <a:graphicData uri="http://schemas.openxmlformats.org/presentationml/2006/ole">
            <p:oleObj spid="_x0000_s67587" name="Ecuación" r:id="rId4" imgW="9144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3213"/>
            <a:ext cx="7772400" cy="533400"/>
          </a:xfrm>
          <a:noFill/>
          <a:ln/>
        </p:spPr>
        <p:txBody>
          <a:bodyPr/>
          <a:lstStyle/>
          <a:p>
            <a:r>
              <a:rPr lang="es-ES" sz="3200" b="1">
                <a:solidFill>
                  <a:srgbClr val="FF0000"/>
                </a:solidFill>
                <a:latin typeface="Century Gothic" pitchFamily="34" charset="0"/>
              </a:rPr>
              <a:t>Coeficiente de Cultivo (Kc)</a:t>
            </a:r>
            <a:endParaRPr lang="es-ES_tradnl" sz="32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5054600" cy="337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MX" sz="2400" b="1">
                <a:solidFill>
                  <a:srgbClr val="000099"/>
                </a:solidFill>
                <a:latin typeface="Century Gothic" pitchFamily="34" charset="0"/>
              </a:rPr>
              <a:t>Necesidades de agua de la planta</a:t>
            </a:r>
            <a:r>
              <a:rPr lang="es-MX" sz="2400">
                <a:solidFill>
                  <a:srgbClr val="000099"/>
                </a:solidFill>
                <a:latin typeface="Century Gothic" pitchFamily="34" charset="0"/>
              </a:rPr>
              <a:t> </a:t>
            </a:r>
          </a:p>
          <a:p>
            <a:pPr eaLnBrk="0" hangingPunct="0"/>
            <a:endParaRPr lang="es-MX" sz="240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>
              <a:buFont typeface="Symbol" pitchFamily="18" charset="2"/>
              <a:buChar char="®"/>
            </a:pPr>
            <a:r>
              <a:rPr lang="es-MX" sz="240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 Características físicas del suelo</a:t>
            </a:r>
          </a:p>
          <a:p>
            <a:pPr eaLnBrk="0" hangingPunct="0">
              <a:buFont typeface="Symbol" pitchFamily="18" charset="2"/>
              <a:buChar char="®"/>
            </a:pPr>
            <a:endParaRPr lang="es-MX" sz="240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>
              <a:buFont typeface="Symbol" pitchFamily="18" charset="2"/>
              <a:buChar char="®"/>
            </a:pPr>
            <a:r>
              <a:rPr lang="es-MX" sz="2400">
                <a:solidFill>
                  <a:srgbClr val="000099"/>
                </a:solidFill>
                <a:latin typeface="Century Gothic" pitchFamily="34" charset="0"/>
              </a:rPr>
              <a:t> Condiciones climáticas</a:t>
            </a:r>
          </a:p>
          <a:p>
            <a:pPr eaLnBrk="0" hangingPunct="0">
              <a:buFont typeface="Symbol" pitchFamily="18" charset="2"/>
              <a:buChar char="®"/>
            </a:pPr>
            <a:endParaRPr lang="es-MX" sz="240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>
              <a:buFont typeface="Symbol" pitchFamily="18" charset="2"/>
              <a:buChar char="®"/>
            </a:pPr>
            <a:r>
              <a:rPr lang="es-MX" sz="2400">
                <a:solidFill>
                  <a:srgbClr val="000099"/>
                </a:solidFill>
                <a:latin typeface="Century Gothic" pitchFamily="34" charset="0"/>
              </a:rPr>
              <a:t> Características del cultivo</a:t>
            </a:r>
            <a:endParaRPr lang="es-CL" sz="240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96975"/>
            <a:ext cx="25146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4716463" y="1196975"/>
            <a:ext cx="1249362" cy="1266825"/>
          </a:xfrm>
          <a:prstGeom prst="sun">
            <a:avLst>
              <a:gd name="adj" fmla="val 25000"/>
            </a:avLst>
          </a:prstGeom>
          <a:solidFill>
            <a:srgbClr val="FFFFCC"/>
          </a:solidFill>
          <a:ln w="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539750" y="5638800"/>
            <a:ext cx="85280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CL" sz="2000" b="1">
                <a:solidFill>
                  <a:srgbClr val="990000"/>
                </a:solidFill>
                <a:latin typeface="Century Gothic" pitchFamily="34" charset="0"/>
                <a:cs typeface="Times New Roman" pitchFamily="18" charset="0"/>
              </a:rPr>
              <a:t>La influencia del cultivo y su estado fenológico es importante ya que las necesidades hídricas dependerán del tipo de planta y de su estado de desarrollo</a:t>
            </a:r>
            <a:r>
              <a:rPr lang="es-CL" sz="2000" b="1">
                <a:solidFill>
                  <a:srgbClr val="99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517127" name="Picture 7" descr="IMG_361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429000"/>
            <a:ext cx="2516188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31775"/>
            <a:ext cx="7772400" cy="533400"/>
          </a:xfrm>
          <a:noFill/>
          <a:ln/>
        </p:spPr>
        <p:txBody>
          <a:bodyPr anchor="t"/>
          <a:lstStyle/>
          <a:p>
            <a:r>
              <a:rPr lang="es-ES" sz="3200" b="1">
                <a:solidFill>
                  <a:srgbClr val="000099"/>
                </a:solidFill>
                <a:latin typeface="Century Gothic" pitchFamily="34" charset="0"/>
              </a:rPr>
              <a:t>Coeficiente de Cultivo (Kc)</a:t>
            </a:r>
            <a:endParaRPr lang="es-ES_tradnl" sz="3200" b="1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316913" cy="1096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MX" sz="2200">
                <a:solidFill>
                  <a:srgbClr val="000099"/>
                </a:solidFill>
                <a:latin typeface="Century Gothic" pitchFamily="34" charset="0"/>
              </a:rPr>
              <a:t>El Kc describe las variaciones de la cantidad de agua que las plantas extraen del suelo a medida que se van desarrollando, desde la siembra hasta la recolección.</a:t>
            </a:r>
            <a:endParaRPr lang="es-CL" sz="220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519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6172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3716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3800D"/>
              </a:buClr>
              <a:buFont typeface="Symbol" pitchFamily="18" charset="2"/>
              <a:buNone/>
            </a:pPr>
            <a:r>
              <a:rPr lang="es-ES_tradnl"/>
              <a:t>  </a:t>
            </a:r>
            <a:r>
              <a:rPr lang="es-ES_tradnl" sz="2600"/>
              <a:t>Importancia de la Evapotranspiración de Referencia (ET</a:t>
            </a:r>
            <a:r>
              <a:rPr lang="es-ES_tradnl" sz="2600" baseline="-25000"/>
              <a:t>0</a:t>
            </a:r>
            <a:r>
              <a:rPr lang="es-ES_tradnl" sz="2600"/>
              <a:t>). 	</a:t>
            </a:r>
            <a:br>
              <a:rPr lang="es-ES_tradnl" sz="2600"/>
            </a:br>
            <a:r>
              <a:rPr lang="es-ES_tradnl" sz="2600"/>
              <a:t/>
            </a:r>
            <a:br>
              <a:rPr lang="es-ES_tradnl" sz="2600"/>
            </a:br>
            <a:r>
              <a:rPr lang="es-ES_tradnl" sz="2600"/>
              <a:t>	-  Programación del Riego </a:t>
            </a:r>
            <a:br>
              <a:rPr lang="es-ES_tradnl" sz="2600"/>
            </a:br>
            <a:r>
              <a:rPr lang="es-ES_tradnl" sz="2600"/>
              <a:t>	-  Dimensionamiento de obras hidráulicas</a:t>
            </a:r>
            <a:br>
              <a:rPr lang="es-ES_tradnl" sz="2600"/>
            </a:br>
            <a:r>
              <a:rPr lang="es-ES_tradnl" sz="2600"/>
              <a:t>	-  Balances Hídricos</a:t>
            </a:r>
            <a:br>
              <a:rPr lang="es-ES_tradnl" sz="2600"/>
            </a:br>
            <a:r>
              <a:rPr lang="es-ES_tradnl" sz="2600"/>
              <a:t>	-  Otros aspectos</a:t>
            </a:r>
            <a:r>
              <a:rPr lang="es-ES_tradnl"/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4267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Clr>
                <a:srgbClr val="F3800D"/>
              </a:buClr>
              <a:buFont typeface="Symbol" pitchFamily="18" charset="2"/>
              <a:buNone/>
            </a:pPr>
            <a:r>
              <a:rPr lang="es-ES_tradnl" sz="2600"/>
              <a:t>Errores en la estimación de </a:t>
            </a:r>
            <a:r>
              <a:rPr lang="es-ES" sz="2600"/>
              <a:t>la </a:t>
            </a:r>
            <a:r>
              <a:rPr lang="es-ES_tradnl" sz="2600"/>
              <a:t>ET</a:t>
            </a:r>
            <a:r>
              <a:rPr lang="es-ES_tradnl" sz="2600" baseline="-25000"/>
              <a:t>0</a:t>
            </a:r>
            <a:r>
              <a:rPr lang="es-ES_tradnl" sz="2600"/>
              <a:t> revelaron la n</a:t>
            </a:r>
            <a:r>
              <a:rPr lang="es-ES" sz="2600"/>
              <a:t>ecesidad de formular un método estándar.</a:t>
            </a:r>
            <a:endParaRPr lang="es-ES_tradnl"/>
          </a:p>
        </p:txBody>
      </p:sp>
      <p:sp>
        <p:nvSpPr>
          <p:cNvPr id="41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533400"/>
            <a:ext cx="1905000" cy="3810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42910" y="428604"/>
            <a:ext cx="4572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ASPECTOS  GENERALES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  <p:bldP spid="410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05740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Aplicación de las </a:t>
            </a:r>
            <a:r>
              <a:rPr lang="es-CL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EMAs</a:t>
            </a:r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y el principio del balance de energía superficial (BES)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INTRODUCCIÓN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285728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Ecuación general del balance de energía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117725" y="2643188"/>
          <a:ext cx="4711700" cy="1062037"/>
        </p:xfrm>
        <a:graphic>
          <a:graphicData uri="http://schemas.openxmlformats.org/presentationml/2006/ole">
            <p:oleObj spid="_x0000_s69634" name="Equation" r:id="rId3" imgW="1028520" imgH="228600" progId="">
              <p:embed/>
            </p:oleObj>
          </a:graphicData>
        </a:graphic>
      </p:graphicFrame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42910" y="4429132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s-C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donde: </a:t>
            </a:r>
            <a:r>
              <a:rPr lang="es-CL" sz="1600" i="1" dirty="0" smtClean="0">
                <a:latin typeface="Century Gothic" pitchFamily="34" charset="0"/>
                <a:cs typeface="Times New Roman" pitchFamily="18" charset="0"/>
              </a:rPr>
              <a:t>R</a:t>
            </a:r>
            <a:r>
              <a:rPr lang="es-CL" sz="1600" i="1" baseline="-30000" dirty="0" smtClean="0">
                <a:latin typeface="Century Gothic" pitchFamily="34" charset="0"/>
                <a:cs typeface="Times New Roman" pitchFamily="18" charset="0"/>
              </a:rPr>
              <a:t>n</a:t>
            </a:r>
            <a:r>
              <a:rPr lang="es-CL" sz="1600" dirty="0" smtClean="0">
                <a:latin typeface="Century Gothic" pitchFamily="34" charset="0"/>
                <a:cs typeface="Times New Roman" pitchFamily="18" charset="0"/>
              </a:rPr>
              <a:t> = flujo de radiación neta (W m</a:t>
            </a:r>
            <a:r>
              <a:rPr lang="es-CL" sz="1600" baseline="30000" dirty="0" smtClean="0">
                <a:latin typeface="Century Gothic" pitchFamily="34" charset="0"/>
                <a:cs typeface="Times New Roman" pitchFamily="18" charset="0"/>
              </a:rPr>
              <a:t>-2</a:t>
            </a:r>
            <a:r>
              <a:rPr lang="es-CL" sz="1600" dirty="0" smtClean="0">
                <a:latin typeface="Century Gothic" pitchFamily="34" charset="0"/>
                <a:cs typeface="Times New Roman" pitchFamily="18" charset="0"/>
              </a:rPr>
              <a:t>); </a:t>
            </a:r>
            <a:r>
              <a:rPr lang="es-C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LE= flujo de calor latente (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W m</a:t>
            </a:r>
            <a:r>
              <a:rPr kumimoji="0" lang="es-CL" sz="1600" b="0" i="0" u="none" strike="noStrike" cap="none" normalizeH="0" baseline="3000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-2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); </a:t>
            </a:r>
            <a:r>
              <a:rPr kumimoji="0" lang="es-CL" sz="1600" b="0" i="1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H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= flujo de calor sensible (W m</a:t>
            </a:r>
            <a:r>
              <a:rPr kumimoji="0" lang="es-CL" sz="1600" b="0" i="0" u="none" strike="noStrike" cap="none" normalizeH="0" baseline="3000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-2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) y </a:t>
            </a:r>
            <a:r>
              <a:rPr kumimoji="0" lang="es-CL" sz="1600" b="0" i="1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G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= flujo de calor de suelo (W m</a:t>
            </a:r>
            <a:r>
              <a:rPr kumimoji="0" lang="es-CL" sz="1600" b="0" i="0" u="none" strike="noStrike" cap="none" normalizeH="0" baseline="3000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-2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).</a:t>
            </a:r>
            <a:endParaRPr kumimoji="0" lang="es-CL" sz="1600" b="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5268311" cy="537120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95400" y="381000"/>
            <a:ext cx="680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BALANCE DE ENERGÍA SUPERFICIAL</a:t>
            </a:r>
            <a:endParaRPr lang="es-CL" sz="3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curvado"/>
          <p:cNvCxnSpPr/>
          <p:nvPr/>
        </p:nvCxnSpPr>
        <p:spPr>
          <a:xfrm rot="16200000" flipV="1">
            <a:off x="3314700" y="2019300"/>
            <a:ext cx="762000" cy="381000"/>
          </a:xfrm>
          <a:prstGeom prst="curvedConnector3">
            <a:avLst>
              <a:gd name="adj1" fmla="val 5190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curvado"/>
          <p:cNvCxnSpPr/>
          <p:nvPr/>
        </p:nvCxnSpPr>
        <p:spPr>
          <a:xfrm rot="5400000" flipH="1" flipV="1">
            <a:off x="4876800" y="1905000"/>
            <a:ext cx="990600" cy="6858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190500" y="2400300"/>
            <a:ext cx="3124200" cy="1676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>
            <a:off x="4572000" y="5486400"/>
            <a:ext cx="1066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562600" y="106680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 </a:t>
            </a:r>
            <a:endParaRPr lang="es-C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200400" y="1219200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s-C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09600" y="106680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es-CL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s-C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181600" y="5715000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endParaRPr lang="es-C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80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8929688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6962162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Modelo de </a:t>
            </a:r>
            <a:r>
              <a:rPr lang="es-MX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Penman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– Monteith 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FAO 56</a:t>
            </a:r>
          </a:p>
          <a:p>
            <a:pPr eaLnBrk="0" hangingPunct="0"/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(Allen et al., 1998)</a:t>
            </a:r>
            <a:endParaRPr lang="es-CL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219200"/>
            <a:ext cx="8686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b="1">
                <a:latin typeface="Century Gothic" pitchFamily="34" charset="0"/>
                <a:cs typeface="Times New Roman" pitchFamily="18" charset="0"/>
              </a:rPr>
              <a:t>La FAO ha recomendado utilizar el modelo Penman-Monteith como base para determinar las necesidades de agua de los cultivos.</a:t>
            </a:r>
            <a:endParaRPr lang="es-ES_tradnl" b="1">
              <a:latin typeface="Century Gothic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1600" dirty="0">
                <a:latin typeface="Century Gothic" pitchFamily="34" charset="0"/>
                <a:cs typeface="Arial" charset="0"/>
              </a:rPr>
              <a:t>donde: </a:t>
            </a:r>
            <a:r>
              <a:rPr lang="es-ES_tradnl" sz="1600" b="1" dirty="0" err="1" smtClean="0">
                <a:latin typeface="Century Gothic" pitchFamily="34" charset="0"/>
                <a:cs typeface="Arial" charset="0"/>
              </a:rPr>
              <a:t>ET</a:t>
            </a:r>
            <a:r>
              <a:rPr lang="es-ES_tradnl" sz="1600" b="1" baseline="-30000" dirty="0" err="1" smtClean="0">
                <a:latin typeface="Century Gothic" pitchFamily="34" charset="0"/>
                <a:cs typeface="Arial" charset="0"/>
              </a:rPr>
              <a:t>o</a:t>
            </a:r>
            <a:r>
              <a:rPr lang="es-ES_tradnl" sz="16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s-ES_tradnl" sz="1600" b="1" dirty="0">
                <a:latin typeface="Century Gothic" pitchFamily="34" charset="0"/>
                <a:cs typeface="Arial" charset="0"/>
              </a:rPr>
              <a:t>= evapotranspiración de referencia (mm/día)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; R</a:t>
            </a:r>
            <a:r>
              <a:rPr lang="es-ES_tradnl" sz="1600" baseline="-25000" dirty="0">
                <a:latin typeface="Century Gothic" pitchFamily="34" charset="0"/>
                <a:cs typeface="Arial" charset="0"/>
              </a:rPr>
              <a:t>n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 = radiación neta (MJ/m</a:t>
            </a:r>
            <a:r>
              <a:rPr lang="es-ES_tradnl" sz="1600" baseline="30000" dirty="0">
                <a:latin typeface="Century Gothic" pitchFamily="34" charset="0"/>
                <a:cs typeface="Arial" charset="0"/>
              </a:rPr>
              <a:t>2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); G = calor del suelo (MJ/m</a:t>
            </a:r>
            <a:r>
              <a:rPr lang="es-ES_tradnl" sz="1600" baseline="30000" dirty="0">
                <a:latin typeface="Century Gothic" pitchFamily="34" charset="0"/>
                <a:cs typeface="Arial" charset="0"/>
              </a:rPr>
              <a:t>2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); T</a:t>
            </a:r>
            <a:r>
              <a:rPr lang="es-ES_tradnl" sz="1600" baseline="-30000" dirty="0">
                <a:latin typeface="Century Gothic" pitchFamily="34" charset="0"/>
                <a:cs typeface="Arial" charset="0"/>
              </a:rPr>
              <a:t>a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 = temperatura del aire (ºC); </a:t>
            </a:r>
            <a:r>
              <a:rPr lang="es-ES_tradnl" sz="1600" dirty="0">
                <a:latin typeface="Century Gothic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 = pendiente de la presión de saturación (</a:t>
            </a:r>
            <a:r>
              <a:rPr lang="es-ES_tradnl" sz="1600" dirty="0" err="1">
                <a:latin typeface="Century Gothic" pitchFamily="34" charset="0"/>
                <a:cs typeface="Arial" charset="0"/>
              </a:rPr>
              <a:t>KPa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/ºC); </a:t>
            </a:r>
            <a:r>
              <a:rPr lang="es-ES_tradnl" sz="1600" dirty="0" smtClean="0">
                <a:latin typeface="Century Gothic" pitchFamily="34" charset="0"/>
                <a:cs typeface="Arial" charset="0"/>
              </a:rPr>
              <a:t>U</a:t>
            </a:r>
            <a:r>
              <a:rPr lang="es-ES_tradnl" sz="1600" baseline="-25000" dirty="0" smtClean="0">
                <a:latin typeface="Century Gothic" pitchFamily="34" charset="0"/>
                <a:cs typeface="Arial" charset="0"/>
              </a:rPr>
              <a:t>2</a:t>
            </a:r>
            <a:r>
              <a:rPr lang="es-ES_tradnl" sz="1600" baseline="-30000" dirty="0" smtClean="0">
                <a:latin typeface="Century Gothic" pitchFamily="34" charset="0"/>
                <a:cs typeface="Arial" charset="0"/>
                <a:sym typeface="Symbol" pitchFamily="18" charset="2"/>
              </a:rPr>
              <a:t> </a:t>
            </a:r>
            <a:r>
              <a:rPr lang="es-ES_tradnl" sz="1600" dirty="0">
                <a:latin typeface="Century Gothic" pitchFamily="34" charset="0"/>
                <a:cs typeface="Arial" charset="0"/>
                <a:sym typeface="Symbol" pitchFamily="18" charset="2"/>
              </a:rPr>
              <a:t>= velocidad del viento (m/s); DPV = déficit de presión de vapor (</a:t>
            </a:r>
            <a:r>
              <a:rPr lang="es-ES_tradnl" sz="1600" dirty="0" err="1">
                <a:latin typeface="Century Gothic" pitchFamily="34" charset="0"/>
                <a:cs typeface="Arial" charset="0"/>
                <a:sym typeface="Symbol" pitchFamily="18" charset="2"/>
              </a:rPr>
              <a:t>KPa</a:t>
            </a:r>
            <a:r>
              <a:rPr lang="es-ES_tradnl" sz="1600" dirty="0">
                <a:latin typeface="Century Gothic" pitchFamily="34" charset="0"/>
                <a:cs typeface="Arial" charset="0"/>
                <a:sym typeface="Symbol" pitchFamily="18" charset="2"/>
              </a:rPr>
              <a:t>); </a:t>
            </a:r>
            <a:r>
              <a:rPr lang="es-ES_tradnl" sz="1600" dirty="0">
                <a:latin typeface="Century Gothic" pitchFamily="34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 = constante </a:t>
            </a:r>
            <a:r>
              <a:rPr lang="es-ES_tradnl" sz="1600" dirty="0" err="1">
                <a:latin typeface="Century Gothic" pitchFamily="34" charset="0"/>
                <a:cs typeface="Arial" charset="0"/>
              </a:rPr>
              <a:t>sicrométrica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 (</a:t>
            </a:r>
            <a:r>
              <a:rPr lang="es-ES_tradnl" sz="1600" dirty="0" err="1">
                <a:latin typeface="Century Gothic" pitchFamily="34" charset="0"/>
                <a:cs typeface="Arial" charset="0"/>
              </a:rPr>
              <a:t>KPa</a:t>
            </a:r>
            <a:r>
              <a:rPr lang="es-ES_tradnl" sz="1600" dirty="0">
                <a:latin typeface="Century Gothic" pitchFamily="34" charset="0"/>
                <a:cs typeface="Arial" charset="0"/>
              </a:rPr>
              <a:t>/ºC).</a:t>
            </a:r>
            <a:endParaRPr lang="es-ES_tradnl" sz="1600" dirty="0">
              <a:latin typeface="Century Gothic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es-ES_tradnl" sz="1600" dirty="0">
              <a:latin typeface="Century Gothic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2000" y="5029200"/>
            <a:ext cx="5029200" cy="381000"/>
          </a:xfrm>
          <a:prstGeom prst="rect">
            <a:avLst/>
          </a:prstGeom>
          <a:noFill/>
          <a:ln w="50800" cmpd="dbl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57200" y="2438400"/>
          <a:ext cx="7881938" cy="1571625"/>
        </p:xfrm>
        <a:graphic>
          <a:graphicData uri="http://schemas.openxmlformats.org/presentationml/2006/ole">
            <p:oleObj spid="_x0000_s29703" name="Equation" r:id="rId3" imgW="3251200" imgH="647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23347" name="Text Box 115"/>
          <p:cNvSpPr txBox="1">
            <a:spLocks noChangeArrowheads="1"/>
          </p:cNvSpPr>
          <p:nvPr/>
        </p:nvSpPr>
        <p:spPr bwMode="auto">
          <a:xfrm>
            <a:off x="7000892" y="557214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CL" b="1" i="0" dirty="0"/>
              <a:t>Superficie del suelo</a:t>
            </a:r>
          </a:p>
        </p:txBody>
      </p:sp>
      <p:grpSp>
        <p:nvGrpSpPr>
          <p:cNvPr id="2" name="118 Grupo"/>
          <p:cNvGrpSpPr/>
          <p:nvPr/>
        </p:nvGrpSpPr>
        <p:grpSpPr>
          <a:xfrm>
            <a:off x="506441" y="3335356"/>
            <a:ext cx="8064500" cy="2808288"/>
            <a:chOff x="935038" y="333375"/>
            <a:chExt cx="8064500" cy="2808288"/>
          </a:xfrm>
        </p:grpSpPr>
        <p:sp>
          <p:nvSpPr>
            <p:cNvPr id="223237" name="Line 5"/>
            <p:cNvSpPr>
              <a:spLocks noChangeShapeType="1"/>
            </p:cNvSpPr>
            <p:nvPr/>
          </p:nvSpPr>
          <p:spPr bwMode="auto">
            <a:xfrm>
              <a:off x="1511300" y="620713"/>
              <a:ext cx="5903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s-CL"/>
            </a:p>
          </p:txBody>
        </p:sp>
        <p:sp>
          <p:nvSpPr>
            <p:cNvPr id="223238" name="Line 6"/>
            <p:cNvSpPr>
              <a:spLocks noChangeShapeType="1"/>
            </p:cNvSpPr>
            <p:nvPr/>
          </p:nvSpPr>
          <p:spPr bwMode="auto">
            <a:xfrm>
              <a:off x="1511300" y="3141663"/>
              <a:ext cx="5903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s-CL"/>
            </a:p>
          </p:txBody>
        </p:sp>
        <p:pic>
          <p:nvPicPr>
            <p:cNvPr id="223241" name="Picture 9" descr="hoja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1163" y="2420938"/>
              <a:ext cx="2159000" cy="595313"/>
            </a:xfrm>
            <a:prstGeom prst="rect">
              <a:avLst/>
            </a:prstGeom>
            <a:noFill/>
          </p:spPr>
        </p:pic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>
              <a:off x="4535488" y="620713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s-CL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>
              <a:off x="1655763" y="2636838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4910138" y="2636838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319588" y="1700213"/>
              <a:ext cx="215900" cy="574675"/>
              <a:chOff x="2608" y="609"/>
              <a:chExt cx="136" cy="362"/>
            </a:xfrm>
          </p:grpSpPr>
          <p:sp>
            <p:nvSpPr>
              <p:cNvPr id="223257" name="Line 25"/>
              <p:cNvSpPr>
                <a:spLocks noChangeShapeType="1"/>
              </p:cNvSpPr>
              <p:nvPr/>
            </p:nvSpPr>
            <p:spPr bwMode="auto">
              <a:xfrm flipH="1">
                <a:off x="2608" y="60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58" name="Line 26"/>
              <p:cNvSpPr>
                <a:spLocks noChangeShapeType="1"/>
              </p:cNvSpPr>
              <p:nvPr/>
            </p:nvSpPr>
            <p:spPr bwMode="auto">
              <a:xfrm flipH="1">
                <a:off x="2608" y="681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59" name="Line 27"/>
              <p:cNvSpPr>
                <a:spLocks noChangeShapeType="1"/>
              </p:cNvSpPr>
              <p:nvPr/>
            </p:nvSpPr>
            <p:spPr bwMode="auto">
              <a:xfrm flipH="1">
                <a:off x="2608" y="753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0" name="Line 28"/>
              <p:cNvSpPr>
                <a:spLocks noChangeShapeType="1"/>
              </p:cNvSpPr>
              <p:nvPr/>
            </p:nvSpPr>
            <p:spPr bwMode="auto">
              <a:xfrm flipH="1">
                <a:off x="2608" y="89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1" name="Line 29"/>
              <p:cNvSpPr>
                <a:spLocks noChangeShapeType="1"/>
              </p:cNvSpPr>
              <p:nvPr/>
            </p:nvSpPr>
            <p:spPr bwMode="auto">
              <a:xfrm flipH="1">
                <a:off x="2608" y="826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2" name="Line 30"/>
              <p:cNvSpPr>
                <a:spLocks noChangeShapeType="1"/>
              </p:cNvSpPr>
              <p:nvPr/>
            </p:nvSpPr>
            <p:spPr bwMode="auto">
              <a:xfrm>
                <a:off x="2608" y="645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3" name="Line 31"/>
              <p:cNvSpPr>
                <a:spLocks noChangeShapeType="1"/>
              </p:cNvSpPr>
              <p:nvPr/>
            </p:nvSpPr>
            <p:spPr bwMode="auto">
              <a:xfrm>
                <a:off x="2608" y="717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4" name="Line 32"/>
              <p:cNvSpPr>
                <a:spLocks noChangeShapeType="1"/>
              </p:cNvSpPr>
              <p:nvPr/>
            </p:nvSpPr>
            <p:spPr bwMode="auto">
              <a:xfrm>
                <a:off x="2608" y="78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5" name="Line 33"/>
              <p:cNvSpPr>
                <a:spLocks noChangeShapeType="1"/>
              </p:cNvSpPr>
              <p:nvPr/>
            </p:nvSpPr>
            <p:spPr bwMode="auto">
              <a:xfrm>
                <a:off x="2608" y="862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66" name="Line 34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</p:grpSp>
        <p:sp>
          <p:nvSpPr>
            <p:cNvPr id="223267" name="Line 35"/>
            <p:cNvSpPr>
              <a:spLocks noChangeShapeType="1"/>
            </p:cNvSpPr>
            <p:nvPr/>
          </p:nvSpPr>
          <p:spPr bwMode="auto">
            <a:xfrm>
              <a:off x="4535488" y="1557338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/>
            </a:p>
          </p:txBody>
        </p:sp>
        <p:sp>
          <p:nvSpPr>
            <p:cNvPr id="223268" name="Line 36"/>
            <p:cNvSpPr>
              <a:spLocks noChangeShapeType="1"/>
            </p:cNvSpPr>
            <p:nvPr/>
          </p:nvSpPr>
          <p:spPr bwMode="auto">
            <a:xfrm>
              <a:off x="4535488" y="227647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s-CL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319588" y="981075"/>
              <a:ext cx="215900" cy="574675"/>
              <a:chOff x="2608" y="609"/>
              <a:chExt cx="136" cy="362"/>
            </a:xfrm>
          </p:grpSpPr>
          <p:sp>
            <p:nvSpPr>
              <p:cNvPr id="223281" name="Line 49"/>
              <p:cNvSpPr>
                <a:spLocks noChangeShapeType="1"/>
              </p:cNvSpPr>
              <p:nvPr/>
            </p:nvSpPr>
            <p:spPr bwMode="auto">
              <a:xfrm flipH="1">
                <a:off x="2608" y="60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2" name="Line 50"/>
              <p:cNvSpPr>
                <a:spLocks noChangeShapeType="1"/>
              </p:cNvSpPr>
              <p:nvPr/>
            </p:nvSpPr>
            <p:spPr bwMode="auto">
              <a:xfrm flipH="1">
                <a:off x="2608" y="681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3" name="Line 51"/>
              <p:cNvSpPr>
                <a:spLocks noChangeShapeType="1"/>
              </p:cNvSpPr>
              <p:nvPr/>
            </p:nvSpPr>
            <p:spPr bwMode="auto">
              <a:xfrm flipH="1">
                <a:off x="2608" y="753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4" name="Line 52"/>
              <p:cNvSpPr>
                <a:spLocks noChangeShapeType="1"/>
              </p:cNvSpPr>
              <p:nvPr/>
            </p:nvSpPr>
            <p:spPr bwMode="auto">
              <a:xfrm flipH="1">
                <a:off x="2608" y="89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5" name="Line 53"/>
              <p:cNvSpPr>
                <a:spLocks noChangeShapeType="1"/>
              </p:cNvSpPr>
              <p:nvPr/>
            </p:nvSpPr>
            <p:spPr bwMode="auto">
              <a:xfrm flipH="1">
                <a:off x="2608" y="826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6" name="Line 54"/>
              <p:cNvSpPr>
                <a:spLocks noChangeShapeType="1"/>
              </p:cNvSpPr>
              <p:nvPr/>
            </p:nvSpPr>
            <p:spPr bwMode="auto">
              <a:xfrm>
                <a:off x="2608" y="645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7" name="Line 55"/>
              <p:cNvSpPr>
                <a:spLocks noChangeShapeType="1"/>
              </p:cNvSpPr>
              <p:nvPr/>
            </p:nvSpPr>
            <p:spPr bwMode="auto">
              <a:xfrm>
                <a:off x="2608" y="717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8" name="Line 56"/>
              <p:cNvSpPr>
                <a:spLocks noChangeShapeType="1"/>
              </p:cNvSpPr>
              <p:nvPr/>
            </p:nvSpPr>
            <p:spPr bwMode="auto">
              <a:xfrm>
                <a:off x="2608" y="789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89" name="Line 57"/>
              <p:cNvSpPr>
                <a:spLocks noChangeShapeType="1"/>
              </p:cNvSpPr>
              <p:nvPr/>
            </p:nvSpPr>
            <p:spPr bwMode="auto">
              <a:xfrm>
                <a:off x="2608" y="862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223290" name="Line 58"/>
              <p:cNvSpPr>
                <a:spLocks noChangeShapeType="1"/>
              </p:cNvSpPr>
              <p:nvPr/>
            </p:nvSpPr>
            <p:spPr bwMode="auto">
              <a:xfrm>
                <a:off x="2608" y="935"/>
                <a:ext cx="136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CL"/>
              </a:p>
            </p:txBody>
          </p:sp>
        </p:grpSp>
        <p:sp>
          <p:nvSpPr>
            <p:cNvPr id="223330" name="Text Box 98"/>
            <p:cNvSpPr txBox="1">
              <a:spLocks noChangeArrowheads="1"/>
            </p:cNvSpPr>
            <p:nvPr/>
          </p:nvSpPr>
          <p:spPr bwMode="auto">
            <a:xfrm>
              <a:off x="4535488" y="692150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/>
                <a:t>ET</a:t>
              </a:r>
            </a:p>
          </p:txBody>
        </p:sp>
        <p:sp>
          <p:nvSpPr>
            <p:cNvPr id="223331" name="Text Box 99"/>
            <p:cNvSpPr txBox="1">
              <a:spLocks noChangeArrowheads="1"/>
            </p:cNvSpPr>
            <p:nvPr/>
          </p:nvSpPr>
          <p:spPr bwMode="auto">
            <a:xfrm>
              <a:off x="3627438" y="549275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/>
                <a:t>e</a:t>
              </a:r>
              <a:r>
                <a:rPr lang="es-CL" b="1" i="0" baseline="-25000"/>
                <a:t>x</a:t>
              </a:r>
            </a:p>
          </p:txBody>
        </p:sp>
        <p:sp>
          <p:nvSpPr>
            <p:cNvPr id="223332" name="Text Box 100"/>
            <p:cNvSpPr txBox="1">
              <a:spLocks noChangeArrowheads="1"/>
            </p:cNvSpPr>
            <p:nvPr/>
          </p:nvSpPr>
          <p:spPr bwMode="auto">
            <a:xfrm>
              <a:off x="3613150" y="981075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/>
                <a:t>r</a:t>
              </a:r>
              <a:r>
                <a:rPr lang="es-CL" b="1" i="0" baseline="-25000"/>
                <a:t>a</a:t>
              </a:r>
            </a:p>
          </p:txBody>
        </p:sp>
        <p:sp>
          <p:nvSpPr>
            <p:cNvPr id="223333" name="Text Box 101"/>
            <p:cNvSpPr txBox="1">
              <a:spLocks noChangeArrowheads="1"/>
            </p:cNvSpPr>
            <p:nvPr/>
          </p:nvSpPr>
          <p:spPr bwMode="auto">
            <a:xfrm>
              <a:off x="4535488" y="1844675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/>
                <a:t>e</a:t>
              </a:r>
              <a:r>
                <a:rPr lang="es-CL" b="1" i="0" baseline="-25000"/>
                <a:t>l</a:t>
              </a:r>
            </a:p>
          </p:txBody>
        </p:sp>
        <p:sp>
          <p:nvSpPr>
            <p:cNvPr id="223343" name="Text Box 111"/>
            <p:cNvSpPr txBox="1">
              <a:spLocks noChangeArrowheads="1"/>
            </p:cNvSpPr>
            <p:nvPr/>
          </p:nvSpPr>
          <p:spPr bwMode="auto">
            <a:xfrm>
              <a:off x="935038" y="765175"/>
              <a:ext cx="1655763" cy="925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 dirty="0" smtClean="0"/>
                <a:t>Modelo </a:t>
              </a:r>
              <a:r>
                <a:rPr lang="es-CL" b="1" i="0" dirty="0"/>
                <a:t>de </a:t>
              </a:r>
              <a:r>
                <a:rPr lang="es-CL" b="1" i="0" dirty="0" err="1"/>
                <a:t>Penman-Montheith</a:t>
              </a:r>
              <a:endParaRPr lang="es-CL" b="1" i="0" dirty="0"/>
            </a:p>
          </p:txBody>
        </p:sp>
        <p:sp>
          <p:nvSpPr>
            <p:cNvPr id="223348" name="Text Box 116"/>
            <p:cNvSpPr txBox="1">
              <a:spLocks noChangeArrowheads="1"/>
            </p:cNvSpPr>
            <p:nvPr/>
          </p:nvSpPr>
          <p:spPr bwMode="auto">
            <a:xfrm>
              <a:off x="7343775" y="333375"/>
              <a:ext cx="165576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 dirty="0"/>
                <a:t>Altura del sensor</a:t>
              </a:r>
            </a:p>
          </p:txBody>
        </p:sp>
        <p:sp>
          <p:nvSpPr>
            <p:cNvPr id="223349" name="Text Box 117"/>
            <p:cNvSpPr txBox="1">
              <a:spLocks noChangeArrowheads="1"/>
            </p:cNvSpPr>
            <p:nvPr/>
          </p:nvSpPr>
          <p:spPr bwMode="auto">
            <a:xfrm>
              <a:off x="3598863" y="1916113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L" b="1" i="0"/>
                <a:t>r</a:t>
              </a:r>
              <a:r>
                <a:rPr lang="es-CL" b="1" i="0" baseline="-25000"/>
                <a:t>cv</a:t>
              </a:r>
            </a:p>
          </p:txBody>
        </p:sp>
      </p:grpSp>
      <p:sp>
        <p:nvSpPr>
          <p:cNvPr id="120" name="1 Título"/>
          <p:cNvSpPr txBox="1">
            <a:spLocks/>
          </p:cNvSpPr>
          <p:nvPr/>
        </p:nvSpPr>
        <p:spPr>
          <a:xfrm>
            <a:off x="428596" y="228600"/>
            <a:ext cx="8229600" cy="17716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</a:t>
            </a:r>
            <a:r>
              <a:rPr kumimoji="0" lang="es-CL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L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Supuesto: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Condiciones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REFERENCIA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(la hoja gigante)</a:t>
            </a:r>
            <a:endParaRPr kumimoji="0" lang="es-CL" sz="20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285728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Evapotranspiración de referencia (</a:t>
            </a:r>
            <a:r>
              <a:rPr lang="es-C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ET</a:t>
            </a:r>
            <a:r>
              <a:rPr lang="es-CR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</a:t>
            </a:r>
            <a:r>
              <a:rPr lang="es-C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s-C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428596" y="2786058"/>
            <a:ext cx="8143932" cy="3214710"/>
          </a:xfrm>
          <a:prstGeom prst="roundRect">
            <a:avLst/>
          </a:prstGeom>
          <a:ln w="63500" cap="sq">
            <a:noFill/>
            <a:miter lim="800000"/>
            <a:headEnd type="none" w="med" len="med"/>
            <a:tailEnd type="none" w="med" len="med"/>
          </a:ln>
          <a:scene3d>
            <a:camera prst="isometricOffAxis2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74 Grupo"/>
          <p:cNvGrpSpPr/>
          <p:nvPr/>
        </p:nvGrpSpPr>
        <p:grpSpPr>
          <a:xfrm>
            <a:off x="1592034" y="2393149"/>
            <a:ext cx="1444047" cy="1566206"/>
            <a:chOff x="1592034" y="2393149"/>
            <a:chExt cx="1444047" cy="1566206"/>
          </a:xfrm>
        </p:grpSpPr>
        <p:sp>
          <p:nvSpPr>
            <p:cNvPr id="9" name="8 Flecha abajo"/>
            <p:cNvSpPr/>
            <p:nvPr/>
          </p:nvSpPr>
          <p:spPr bwMode="auto">
            <a:xfrm rot="16758975">
              <a:off x="2214544" y="1928802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10" name="9 Flecha abajo"/>
            <p:cNvSpPr/>
            <p:nvPr/>
          </p:nvSpPr>
          <p:spPr bwMode="auto">
            <a:xfrm rot="16758975">
              <a:off x="2127819" y="2494875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11" name="10 Flecha abajo"/>
            <p:cNvSpPr/>
            <p:nvPr/>
          </p:nvSpPr>
          <p:spPr bwMode="auto">
            <a:xfrm rot="16758975">
              <a:off x="2056381" y="3137818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75 Grupo"/>
          <p:cNvGrpSpPr/>
          <p:nvPr/>
        </p:nvGrpSpPr>
        <p:grpSpPr>
          <a:xfrm>
            <a:off x="6092630" y="3178967"/>
            <a:ext cx="1444047" cy="1566206"/>
            <a:chOff x="6092630" y="3178967"/>
            <a:chExt cx="1444047" cy="1566206"/>
          </a:xfrm>
        </p:grpSpPr>
        <p:sp>
          <p:nvSpPr>
            <p:cNvPr id="12" name="11 Flecha abajo"/>
            <p:cNvSpPr/>
            <p:nvPr/>
          </p:nvSpPr>
          <p:spPr bwMode="auto">
            <a:xfrm rot="16758975">
              <a:off x="6715140" y="2714620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13" name="12 Flecha abajo"/>
            <p:cNvSpPr/>
            <p:nvPr/>
          </p:nvSpPr>
          <p:spPr bwMode="auto">
            <a:xfrm rot="16758975">
              <a:off x="6628415" y="3280693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14" name="13 Flecha abajo"/>
            <p:cNvSpPr/>
            <p:nvPr/>
          </p:nvSpPr>
          <p:spPr bwMode="auto">
            <a:xfrm rot="16758975">
              <a:off x="6556977" y="3923636"/>
              <a:ext cx="357190" cy="1285884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</p:grpSp>
      <p:grpSp>
        <p:nvGrpSpPr>
          <p:cNvPr id="5" name="59 Grupo"/>
          <p:cNvGrpSpPr/>
          <p:nvPr/>
        </p:nvGrpSpPr>
        <p:grpSpPr>
          <a:xfrm>
            <a:off x="4429124" y="1200837"/>
            <a:ext cx="357190" cy="3299733"/>
            <a:chOff x="4429124" y="1200837"/>
            <a:chExt cx="357190" cy="3299733"/>
          </a:xfrm>
        </p:grpSpPr>
        <p:cxnSp>
          <p:nvCxnSpPr>
            <p:cNvPr id="16" name="15 Conector recto"/>
            <p:cNvCxnSpPr/>
            <p:nvPr/>
          </p:nvCxnSpPr>
          <p:spPr bwMode="auto">
            <a:xfrm rot="5400000">
              <a:off x="4172663" y="1664390"/>
              <a:ext cx="928694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17 Conector recto"/>
            <p:cNvCxnSpPr/>
            <p:nvPr/>
          </p:nvCxnSpPr>
          <p:spPr bwMode="auto">
            <a:xfrm rot="16200000" flipH="1">
              <a:off x="4643438" y="2143116"/>
              <a:ext cx="142876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19 Conector recto"/>
            <p:cNvCxnSpPr/>
            <p:nvPr/>
          </p:nvCxnSpPr>
          <p:spPr bwMode="auto">
            <a:xfrm rot="10800000" flipV="1">
              <a:off x="4572000" y="2285992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21 Conector recto"/>
            <p:cNvCxnSpPr/>
            <p:nvPr/>
          </p:nvCxnSpPr>
          <p:spPr bwMode="auto">
            <a:xfrm>
              <a:off x="4572000" y="2428868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23 Conector recto"/>
            <p:cNvCxnSpPr/>
            <p:nvPr/>
          </p:nvCxnSpPr>
          <p:spPr bwMode="auto">
            <a:xfrm rot="10800000" flipV="1">
              <a:off x="4572000" y="2571744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25 Conector recto"/>
            <p:cNvCxnSpPr/>
            <p:nvPr/>
          </p:nvCxnSpPr>
          <p:spPr bwMode="auto">
            <a:xfrm>
              <a:off x="4572000" y="2714620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28 Conector recto"/>
            <p:cNvCxnSpPr/>
            <p:nvPr/>
          </p:nvCxnSpPr>
          <p:spPr bwMode="auto">
            <a:xfrm rot="5400000">
              <a:off x="4643438" y="2857496"/>
              <a:ext cx="142876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31 Conector recto"/>
            <p:cNvCxnSpPr/>
            <p:nvPr/>
          </p:nvCxnSpPr>
          <p:spPr bwMode="auto">
            <a:xfrm rot="10800000" flipV="1">
              <a:off x="4433458" y="3415998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32 Conector recto"/>
            <p:cNvCxnSpPr/>
            <p:nvPr/>
          </p:nvCxnSpPr>
          <p:spPr bwMode="auto">
            <a:xfrm>
              <a:off x="4437792" y="3563208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33 Conector recto"/>
            <p:cNvCxnSpPr/>
            <p:nvPr/>
          </p:nvCxnSpPr>
          <p:spPr bwMode="auto">
            <a:xfrm rot="10800000" flipV="1">
              <a:off x="4433458" y="3706084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34 Conector recto"/>
            <p:cNvCxnSpPr/>
            <p:nvPr/>
          </p:nvCxnSpPr>
          <p:spPr bwMode="auto">
            <a:xfrm>
              <a:off x="4433458" y="3848960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35 Conector recto"/>
            <p:cNvCxnSpPr/>
            <p:nvPr/>
          </p:nvCxnSpPr>
          <p:spPr bwMode="auto">
            <a:xfrm rot="10800000" flipV="1">
              <a:off x="4429124" y="3991836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42 Conector recto"/>
            <p:cNvCxnSpPr/>
            <p:nvPr/>
          </p:nvCxnSpPr>
          <p:spPr bwMode="auto">
            <a:xfrm rot="5400000">
              <a:off x="4428330" y="3206018"/>
              <a:ext cx="429422" cy="79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55 Conector recto"/>
            <p:cNvCxnSpPr/>
            <p:nvPr/>
          </p:nvCxnSpPr>
          <p:spPr bwMode="auto">
            <a:xfrm rot="5400000">
              <a:off x="4537075" y="4393413"/>
              <a:ext cx="213520" cy="79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56 Conector recto"/>
            <p:cNvCxnSpPr/>
            <p:nvPr/>
          </p:nvCxnSpPr>
          <p:spPr bwMode="auto">
            <a:xfrm>
              <a:off x="4429124" y="4143380"/>
              <a:ext cx="214314" cy="14287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3" name="62 Objeto"/>
          <p:cNvGraphicFramePr>
            <a:graphicFrameLocks noChangeAspect="1"/>
          </p:cNvGraphicFramePr>
          <p:nvPr/>
        </p:nvGraphicFramePr>
        <p:xfrm>
          <a:off x="4901938" y="2314898"/>
          <a:ext cx="500066" cy="500066"/>
        </p:xfrm>
        <a:graphic>
          <a:graphicData uri="http://schemas.openxmlformats.org/presentationml/2006/ole">
            <p:oleObj spid="_x0000_s68610" name="Ecuación" r:id="rId4" imgW="139680" imgH="228600" progId="Equation.3">
              <p:embed/>
            </p:oleObj>
          </a:graphicData>
        </a:graphic>
      </p:graphicFrame>
      <p:graphicFrame>
        <p:nvGraphicFramePr>
          <p:cNvPr id="64" name="63 Objeto"/>
          <p:cNvGraphicFramePr>
            <a:graphicFrameLocks noChangeAspect="1"/>
          </p:cNvGraphicFramePr>
          <p:nvPr/>
        </p:nvGraphicFramePr>
        <p:xfrm>
          <a:off x="4749949" y="3783201"/>
          <a:ext cx="636588" cy="500062"/>
        </p:xfrm>
        <a:graphic>
          <a:graphicData uri="http://schemas.openxmlformats.org/presentationml/2006/ole">
            <p:oleObj spid="_x0000_s68611" name="Ecuación" r:id="rId5" imgW="177480" imgH="228600" progId="Equation.3">
              <p:embed/>
            </p:oleObj>
          </a:graphicData>
        </a:graphic>
      </p:graphicFrame>
      <p:grpSp>
        <p:nvGrpSpPr>
          <p:cNvPr id="6" name="68 Grupo"/>
          <p:cNvGrpSpPr/>
          <p:nvPr/>
        </p:nvGrpSpPr>
        <p:grpSpPr>
          <a:xfrm>
            <a:off x="3071802" y="952929"/>
            <a:ext cx="428628" cy="3476203"/>
            <a:chOff x="3071802" y="952929"/>
            <a:chExt cx="428628" cy="3476203"/>
          </a:xfrm>
        </p:grpSpPr>
        <p:sp>
          <p:nvSpPr>
            <p:cNvPr id="65" name="64 Flecha a la derecha con bandas"/>
            <p:cNvSpPr/>
            <p:nvPr/>
          </p:nvSpPr>
          <p:spPr bwMode="auto">
            <a:xfrm rot="16200000">
              <a:off x="2928926" y="3857628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66" name="65 Flecha a la derecha con bandas"/>
            <p:cNvSpPr/>
            <p:nvPr/>
          </p:nvSpPr>
          <p:spPr bwMode="auto">
            <a:xfrm rot="16200000">
              <a:off x="2928926" y="2928934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67" name="66 Flecha a la derecha con bandas"/>
            <p:cNvSpPr/>
            <p:nvPr/>
          </p:nvSpPr>
          <p:spPr bwMode="auto">
            <a:xfrm rot="16200000">
              <a:off x="2928926" y="2000240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68" name="67 Flecha a la derecha con bandas"/>
            <p:cNvSpPr/>
            <p:nvPr/>
          </p:nvSpPr>
          <p:spPr bwMode="auto">
            <a:xfrm rot="16200000">
              <a:off x="2928926" y="1095805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69 Grupo"/>
          <p:cNvGrpSpPr/>
          <p:nvPr/>
        </p:nvGrpSpPr>
        <p:grpSpPr>
          <a:xfrm>
            <a:off x="5572132" y="1000108"/>
            <a:ext cx="428628" cy="3476203"/>
            <a:chOff x="3071802" y="952929"/>
            <a:chExt cx="428628" cy="3476203"/>
          </a:xfrm>
        </p:grpSpPr>
        <p:sp>
          <p:nvSpPr>
            <p:cNvPr id="71" name="70 Flecha a la derecha con bandas"/>
            <p:cNvSpPr/>
            <p:nvPr/>
          </p:nvSpPr>
          <p:spPr bwMode="auto">
            <a:xfrm rot="16200000">
              <a:off x="2928926" y="3857628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72" name="71 Flecha a la derecha con bandas"/>
            <p:cNvSpPr/>
            <p:nvPr/>
          </p:nvSpPr>
          <p:spPr bwMode="auto">
            <a:xfrm rot="16200000">
              <a:off x="2928926" y="2928934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73" name="72 Flecha a la derecha con bandas"/>
            <p:cNvSpPr/>
            <p:nvPr/>
          </p:nvSpPr>
          <p:spPr bwMode="auto">
            <a:xfrm rot="16200000">
              <a:off x="2928926" y="2000240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  <p:sp>
          <p:nvSpPr>
            <p:cNvPr id="74" name="73 Flecha a la derecha con bandas"/>
            <p:cNvSpPr/>
            <p:nvPr/>
          </p:nvSpPr>
          <p:spPr bwMode="auto">
            <a:xfrm rot="16200000">
              <a:off x="2928926" y="1095805"/>
              <a:ext cx="714380" cy="428628"/>
            </a:xfrm>
            <a:prstGeom prst="striped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R" sz="2400" b="0" i="0" u="none" strike="noStrike" cap="none" normalizeH="0" baseline="0" smtClean="0">
                <a:ln>
                  <a:noFill/>
                </a:ln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696200" cy="577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4025" y="609600"/>
            <a:ext cx="8385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Datos climáticos 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necesarios para aplicar el modelo de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Penman</a:t>
            </a:r>
            <a:r>
              <a:rPr lang="es-ES_tradn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-Monteith:</a:t>
            </a:r>
            <a:endParaRPr lang="es-ES_tradnl" sz="24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987550"/>
            <a:ext cx="48006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AutoNum type="arabicPeriod"/>
            </a:pPr>
            <a:r>
              <a:rPr lang="es-MX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	Radiación Solar</a:t>
            </a:r>
          </a:p>
          <a:p>
            <a:pPr marL="342900" indent="-342900" eaLnBrk="0" hangingPunct="0">
              <a:buFont typeface="Wingdings" pitchFamily="2" charset="2"/>
              <a:buAutoNum type="arabicPeriod"/>
            </a:pPr>
            <a:endParaRPr lang="es-MX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342900" indent="-342900" eaLnBrk="0" hangingPunct="0">
              <a:buFont typeface="Wingdings" pitchFamily="2" charset="2"/>
              <a:buAutoNum type="arabicPeriod"/>
            </a:pPr>
            <a:r>
              <a:rPr lang="es-MX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	Temperatura</a:t>
            </a:r>
          </a:p>
          <a:p>
            <a:pPr marL="342900" indent="-342900" eaLnBrk="0" hangingPunct="0">
              <a:buFont typeface="Wingdings" pitchFamily="2" charset="2"/>
              <a:buAutoNum type="arabicPeriod"/>
            </a:pPr>
            <a:endParaRPr lang="es-MX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342900" indent="-342900" eaLnBrk="0" hangingPunct="0">
              <a:buFont typeface="Wingdings" pitchFamily="2" charset="2"/>
              <a:buAutoNum type="arabicPeriod"/>
            </a:pPr>
            <a:r>
              <a:rPr lang="es-MX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	Humedad Relativa</a:t>
            </a:r>
          </a:p>
          <a:p>
            <a:pPr marL="342900" indent="-342900" eaLnBrk="0" hangingPunct="0">
              <a:buFont typeface="Wingdings" pitchFamily="2" charset="2"/>
              <a:buAutoNum type="arabicPeriod"/>
            </a:pPr>
            <a:endParaRPr lang="es-MX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342900" indent="-342900" eaLnBrk="0" hangingPunct="0">
              <a:buFont typeface="Wingdings" pitchFamily="2" charset="2"/>
              <a:buAutoNum type="arabicPeriod"/>
            </a:pPr>
            <a:r>
              <a:rPr lang="es-MX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	</a:t>
            </a:r>
            <a:r>
              <a:rPr lang="es-MX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Velocidad </a:t>
            </a:r>
            <a:r>
              <a:rPr lang="es-MX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del viento</a:t>
            </a:r>
          </a:p>
          <a:p>
            <a:pPr marL="342900" indent="-342900" eaLnBrk="0" hangingPunct="0">
              <a:buFont typeface="Wingdings" pitchFamily="2" charset="2"/>
              <a:buAutoNum type="arabicPeriod"/>
            </a:pPr>
            <a:endParaRPr lang="es-CL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83920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Configuración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sensores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SIGESH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565" name="Picture 5" descr="A733_Closeu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03363"/>
            <a:ext cx="3578225" cy="5354637"/>
          </a:xfrm>
          <a:prstGeom prst="rect">
            <a:avLst/>
          </a:prstGeom>
          <a:noFill/>
        </p:spPr>
      </p:pic>
      <p:sp>
        <p:nvSpPr>
          <p:cNvPr id="962566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20574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Lluvia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62567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20574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Piranómetro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62568" name="Text Box 8"/>
          <p:cNvSpPr txBox="1">
            <a:spLocks noChangeArrowheads="1"/>
          </p:cNvSpPr>
          <p:nvPr/>
        </p:nvSpPr>
        <p:spPr bwMode="auto">
          <a:xfrm>
            <a:off x="6553200" y="4038600"/>
            <a:ext cx="2057400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Velocidad</a:t>
            </a:r>
            <a:r>
              <a:rPr lang="en-US" sz="2000" dirty="0" smtClean="0">
                <a:solidFill>
                  <a:srgbClr val="000000"/>
                </a:solidFill>
              </a:rPr>
              <a:t> y </a:t>
            </a:r>
            <a:r>
              <a:rPr lang="en-US" sz="2000" dirty="0" err="1" smtClean="0">
                <a:solidFill>
                  <a:srgbClr val="000000"/>
                </a:solidFill>
              </a:rPr>
              <a:t>Dirección</a:t>
            </a:r>
            <a:r>
              <a:rPr lang="en-US" sz="2000" dirty="0" smtClean="0">
                <a:solidFill>
                  <a:srgbClr val="000000"/>
                </a:solidFill>
              </a:rPr>
              <a:t> del </a:t>
            </a:r>
            <a:r>
              <a:rPr lang="en-US" sz="2000" dirty="0" err="1" smtClean="0">
                <a:solidFill>
                  <a:srgbClr val="000000"/>
                </a:solidFill>
              </a:rPr>
              <a:t>Viento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62569" name="Text Box 9"/>
          <p:cNvSpPr txBox="1">
            <a:spLocks noChangeArrowheads="1"/>
          </p:cNvSpPr>
          <p:nvPr/>
        </p:nvSpPr>
        <p:spPr bwMode="auto">
          <a:xfrm>
            <a:off x="6553200" y="5105400"/>
            <a:ext cx="2057400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Temperatura</a:t>
            </a:r>
            <a:r>
              <a:rPr lang="en-US" sz="2000" dirty="0" smtClean="0">
                <a:solidFill>
                  <a:srgbClr val="000000"/>
                </a:solidFill>
              </a:rPr>
              <a:t> y </a:t>
            </a:r>
            <a:r>
              <a:rPr lang="en-US" sz="2000" dirty="0" err="1" smtClean="0">
                <a:solidFill>
                  <a:srgbClr val="000000"/>
                </a:solidFill>
              </a:rPr>
              <a:t>Humedad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Relativa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62570" name="Line 10"/>
          <p:cNvSpPr>
            <a:spLocks noChangeShapeType="1"/>
          </p:cNvSpPr>
          <p:nvPr/>
        </p:nvSpPr>
        <p:spPr bwMode="auto">
          <a:xfrm flipV="1">
            <a:off x="2209800" y="2514600"/>
            <a:ext cx="213360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62571" name="Line 11"/>
          <p:cNvSpPr>
            <a:spLocks noChangeShapeType="1"/>
          </p:cNvSpPr>
          <p:nvPr/>
        </p:nvSpPr>
        <p:spPr bwMode="auto">
          <a:xfrm>
            <a:off x="2133600" y="5410200"/>
            <a:ext cx="685800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62572" name="Line 12"/>
          <p:cNvSpPr>
            <a:spLocks noChangeShapeType="1"/>
          </p:cNvSpPr>
          <p:nvPr/>
        </p:nvSpPr>
        <p:spPr bwMode="auto">
          <a:xfrm flipH="1">
            <a:off x="5867400" y="4572000"/>
            <a:ext cx="609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62573" name="Line 13"/>
          <p:cNvSpPr>
            <a:spLocks noChangeShapeType="1"/>
          </p:cNvSpPr>
          <p:nvPr/>
        </p:nvSpPr>
        <p:spPr bwMode="auto">
          <a:xfrm flipH="1" flipV="1">
            <a:off x="5486400" y="5105400"/>
            <a:ext cx="99060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838200" y="457200"/>
            <a:ext cx="77041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¿Por qu</a:t>
            </a:r>
            <a:r>
              <a:rPr lang="es-ES_tradnl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é necesitamos hacer mediciones?</a:t>
            </a:r>
            <a:endParaRPr lang="es-ES_tradnl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563938" y="1125538"/>
            <a:ext cx="5256212" cy="5045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s-ES_tradn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La palabra medir, unidades, medidas, etc., ya se ha hecho algo normal en nuestro vocabulario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s-ES_tradn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Se utilizan mediciones para llegar a entender el mundo en el que nos encontramos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s-ES_tradn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 partir de esto se han desarrollado sistemas de medida, como el </a:t>
            </a:r>
            <a:r>
              <a:rPr lang="es-ES_tradnl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Sistema Internacional (SI)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s-ES_tradnl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Existe una serie de formas para hacer mediciones, dependiendo del tipo de dato que necesitemos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2914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381000" y="1981200"/>
            <a:ext cx="4724400" cy="3962400"/>
            <a:chOff x="489" y="840"/>
            <a:chExt cx="3177" cy="2601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1" y="844"/>
              <a:ext cx="3175" cy="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489" y="840"/>
              <a:ext cx="3177" cy="260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38200" y="441325"/>
            <a:ext cx="769620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CL" sz="20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Para la programación del riego</a:t>
            </a:r>
            <a:r>
              <a:rPr lang="es-CL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la Estación Meteorológica </a:t>
            </a:r>
            <a:r>
              <a:rPr lang="es-CL" sz="20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DEBE ESTAR SOBRE UNA CUBIERTA DE PASTO</a:t>
            </a:r>
            <a:r>
              <a:rPr lang="es-CL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para así estimar la ET de referencia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1905000" y="2819400"/>
            <a:ext cx="5715000" cy="2895600"/>
          </a:xfrm>
          <a:custGeom>
            <a:avLst/>
            <a:gdLst>
              <a:gd name="G0" fmla="+- -49515 0 0"/>
              <a:gd name="G1" fmla="+- -6246836 0 0"/>
              <a:gd name="G2" fmla="+- -49515 0 -6246836"/>
              <a:gd name="G3" fmla="+- 10800 0 0"/>
              <a:gd name="G4" fmla="+- 0 0 -495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93 0 0"/>
              <a:gd name="G9" fmla="+- 0 0 -6246836"/>
              <a:gd name="G10" fmla="+- 8493 0 2700"/>
              <a:gd name="G11" fmla="cos G10 -49515"/>
              <a:gd name="G12" fmla="sin G10 -49515"/>
              <a:gd name="G13" fmla="cos 13500 -49515"/>
              <a:gd name="G14" fmla="sin 13500 -49515"/>
              <a:gd name="G15" fmla="+- G11 10800 0"/>
              <a:gd name="G16" fmla="+- G12 10800 0"/>
              <a:gd name="G17" fmla="+- G13 10800 0"/>
              <a:gd name="G18" fmla="+- G14 10800 0"/>
              <a:gd name="G19" fmla="*/ 8493 1 2"/>
              <a:gd name="G20" fmla="+- G19 5400 0"/>
              <a:gd name="G21" fmla="cos G20 -49515"/>
              <a:gd name="G22" fmla="sin G20 -49515"/>
              <a:gd name="G23" fmla="+- G21 10800 0"/>
              <a:gd name="G24" fmla="+- G12 G23 G22"/>
              <a:gd name="G25" fmla="+- G22 G23 G11"/>
              <a:gd name="G26" fmla="cos 10800 -49515"/>
              <a:gd name="G27" fmla="sin 10800 -49515"/>
              <a:gd name="G28" fmla="cos 8493 -49515"/>
              <a:gd name="G29" fmla="sin 8493 -495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246836"/>
              <a:gd name="G36" fmla="sin G34 -6246836"/>
              <a:gd name="G37" fmla="+/ -6246836 -495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93 G39"/>
              <a:gd name="G43" fmla="sin 849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21 w 21600"/>
              <a:gd name="T5" fmla="*/ 2769 h 21600"/>
              <a:gd name="T6" fmla="*/ 9905 w 21600"/>
              <a:gd name="T7" fmla="*/ 1194 h 21600"/>
              <a:gd name="T8" fmla="*/ 16478 w 21600"/>
              <a:gd name="T9" fmla="*/ 4484 h 21600"/>
              <a:gd name="T10" fmla="*/ 24298 w 21600"/>
              <a:gd name="T11" fmla="*/ 10621 h 21600"/>
              <a:gd name="T12" fmla="*/ 20497 w 21600"/>
              <a:gd name="T13" fmla="*/ 14526 h 21600"/>
              <a:gd name="T14" fmla="*/ 16592 w 21600"/>
              <a:gd name="T15" fmla="*/ 1072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92" y="10688"/>
                </a:moveTo>
                <a:cubicBezTo>
                  <a:pt x="19230" y="6041"/>
                  <a:pt x="15446" y="2307"/>
                  <a:pt x="10800" y="2307"/>
                </a:cubicBezTo>
                <a:cubicBezTo>
                  <a:pt x="10537" y="2306"/>
                  <a:pt x="10274" y="2319"/>
                  <a:pt x="10012" y="2343"/>
                </a:cubicBezTo>
                <a:lnTo>
                  <a:pt x="9798" y="46"/>
                </a:lnTo>
                <a:cubicBezTo>
                  <a:pt x="10131" y="15"/>
                  <a:pt x="10465" y="-1"/>
                  <a:pt x="10800" y="0"/>
                </a:cubicBezTo>
                <a:cubicBezTo>
                  <a:pt x="16709" y="0"/>
                  <a:pt x="21521" y="4748"/>
                  <a:pt x="21599" y="10657"/>
                </a:cubicBezTo>
                <a:lnTo>
                  <a:pt x="24298" y="10621"/>
                </a:lnTo>
                <a:lnTo>
                  <a:pt x="20497" y="14526"/>
                </a:lnTo>
                <a:lnTo>
                  <a:pt x="16592" y="10723"/>
                </a:lnTo>
                <a:lnTo>
                  <a:pt x="19292" y="1068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5638800" y="5105400"/>
          <a:ext cx="3048000" cy="762000"/>
        </p:xfrm>
        <a:graphic>
          <a:graphicData uri="http://schemas.openxmlformats.org/presentationml/2006/ole">
            <p:oleObj spid="_x0000_s65547" name="Ecuación" r:id="rId4" imgW="914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57517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1066800"/>
            <a:ext cx="37179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7000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POR LO TANTO SE DEBE RECORDAR</a:t>
            </a:r>
            <a:r>
              <a:rPr lang="es-ES_tradn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:</a:t>
            </a:r>
            <a:endParaRPr lang="es-E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1. Debe ser instalada sobre cultivo de referencia</a:t>
            </a: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2. Bien regado y en óptimas condiciones fitosanitarias</a:t>
            </a: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043113"/>
            <a:ext cx="8229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Para una correcta programación del riego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utilizando Estación Meteorológica Automática</a:t>
            </a:r>
            <a:endParaRPr lang="es-ES" sz="24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255588"/>
          <a:ext cx="1600200" cy="1420812"/>
        </p:xfrm>
        <a:graphic>
          <a:graphicData uri="http://schemas.openxmlformats.org/presentationml/2006/ole">
            <p:oleObj spid="_x0000_s74754" name="Imagen de mapa de bits" r:id="rId3" imgW="5334745" imgH="4734586" progId="Paint.Picture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91400" y="3352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5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sym typeface="Wingdings" pitchFamily="2" charset="2"/>
              </a:rPr>
              <a:t></a:t>
            </a:r>
            <a:endParaRPr lang="es-ES" sz="54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229600" y="4343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54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sym typeface="Wingdings" pitchFamily="2" charset="2"/>
              </a:rPr>
              <a:t></a:t>
            </a:r>
            <a:endParaRPr lang="es-ES" sz="54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Y OPERACIÓN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Sistema de Información </a:t>
            </a:r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climática (EVE) está conformado por:</a:t>
            </a:r>
            <a:endParaRPr lang="es-E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s-ES" dirty="0" smtClean="0">
                <a:latin typeface="Calibri" pitchFamily="34" charset="0"/>
                <a:cs typeface="Calibri" pitchFamily="34" charset="0"/>
              </a:rPr>
              <a:t>Una red de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EMAs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Referencia </a:t>
            </a:r>
          </a:p>
          <a:p>
            <a:pPr eaLnBrk="1" hangingPunct="1"/>
            <a:r>
              <a:rPr lang="es-ES" dirty="0" smtClean="0">
                <a:latin typeface="Calibri" pitchFamily="34" charset="0"/>
                <a:cs typeface="Calibri" pitchFamily="34" charset="0"/>
              </a:rPr>
              <a:t>Base de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Recepción (A840)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s-ES" dirty="0" smtClean="0">
                <a:latin typeface="Calibri" pitchFamily="34" charset="0"/>
                <a:cs typeface="Calibri" pitchFamily="34" charset="0"/>
              </a:rPr>
              <a:t>Servidor de Información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Climática (ADAM)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356100" y="4221163"/>
            <a:ext cx="4606925" cy="2232025"/>
            <a:chOff x="2744" y="2659"/>
            <a:chExt cx="2902" cy="1406"/>
          </a:xfrm>
        </p:grpSpPr>
        <p:sp>
          <p:nvSpPr>
            <p:cNvPr id="5160" name="Rectangle 41"/>
            <p:cNvSpPr>
              <a:spLocks noChangeArrowheads="1"/>
            </p:cNvSpPr>
            <p:nvPr/>
          </p:nvSpPr>
          <p:spPr bwMode="auto">
            <a:xfrm>
              <a:off x="2744" y="2659"/>
              <a:ext cx="2902" cy="1406"/>
            </a:xfrm>
            <a:prstGeom prst="rect">
              <a:avLst/>
            </a:prstGeom>
            <a:solidFill>
              <a:srgbClr val="BEE0C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L"/>
            </a:p>
          </p:txBody>
        </p:sp>
        <p:sp>
          <p:nvSpPr>
            <p:cNvPr id="5161" name="Text Box 44"/>
            <p:cNvSpPr txBox="1">
              <a:spLocks noChangeArrowheads="1"/>
            </p:cNvSpPr>
            <p:nvPr/>
          </p:nvSpPr>
          <p:spPr bwMode="auto">
            <a:xfrm>
              <a:off x="4286" y="3612"/>
              <a:ext cx="13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/>
                <a:t>Módulo Central </a:t>
              </a:r>
            </a:p>
            <a:p>
              <a:pPr algn="ctr"/>
              <a:r>
                <a:rPr lang="es-ES"/>
                <a:t>CITRA</a:t>
              </a:r>
            </a:p>
          </p:txBody>
        </p:sp>
        <p:pic>
          <p:nvPicPr>
            <p:cNvPr id="5162" name="Picture 45" descr="Image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3158"/>
              <a:ext cx="907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3" name="Text Box 46"/>
            <p:cNvSpPr txBox="1">
              <a:spLocks noChangeArrowheads="1"/>
            </p:cNvSpPr>
            <p:nvPr/>
          </p:nvSpPr>
          <p:spPr bwMode="auto">
            <a:xfrm>
              <a:off x="4558" y="2840"/>
              <a:ext cx="69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>
                  <a:solidFill>
                    <a:schemeClr val="bg1"/>
                  </a:solidFill>
                </a:rPr>
                <a:t>A840</a:t>
              </a:r>
            </a:p>
          </p:txBody>
        </p:sp>
        <p:sp>
          <p:nvSpPr>
            <p:cNvPr id="5164" name="Text Box 47"/>
            <p:cNvSpPr txBox="1">
              <a:spLocks noChangeArrowheads="1"/>
            </p:cNvSpPr>
            <p:nvPr/>
          </p:nvSpPr>
          <p:spPr bwMode="auto">
            <a:xfrm>
              <a:off x="4513" y="3113"/>
              <a:ext cx="8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/>
                <a:t>Base Receptora</a:t>
              </a:r>
            </a:p>
          </p:txBody>
        </p:sp>
        <p:sp>
          <p:nvSpPr>
            <p:cNvPr id="5165" name="Text Box 48"/>
            <p:cNvSpPr txBox="1">
              <a:spLocks noChangeArrowheads="1"/>
            </p:cNvSpPr>
            <p:nvPr/>
          </p:nvSpPr>
          <p:spPr bwMode="auto">
            <a:xfrm>
              <a:off x="2971" y="3748"/>
              <a:ext cx="11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200"/>
                <a:t>Servidor de Información </a:t>
              </a:r>
            </a:p>
            <a:p>
              <a:pPr algn="ctr"/>
              <a:r>
                <a:rPr lang="es-ES" sz="1200"/>
                <a:t>Climática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 rot="2723981">
            <a:off x="935831" y="1377157"/>
            <a:ext cx="1800225" cy="17287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08175" y="908050"/>
            <a:ext cx="1295400" cy="2665413"/>
            <a:chOff x="1202" y="572"/>
            <a:chExt cx="816" cy="1679"/>
          </a:xfrm>
        </p:grpSpPr>
        <p:sp>
          <p:nvSpPr>
            <p:cNvPr id="5154" name="Line 8"/>
            <p:cNvSpPr>
              <a:spLocks noChangeShapeType="1"/>
            </p:cNvSpPr>
            <p:nvPr/>
          </p:nvSpPr>
          <p:spPr bwMode="auto">
            <a:xfrm flipV="1">
              <a:off x="1701" y="148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55" name="Line 9"/>
            <p:cNvSpPr>
              <a:spLocks noChangeShapeType="1"/>
            </p:cNvSpPr>
            <p:nvPr/>
          </p:nvSpPr>
          <p:spPr bwMode="auto">
            <a:xfrm flipH="1">
              <a:off x="1202" y="1979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56" name="Line 10"/>
            <p:cNvSpPr>
              <a:spLocks noChangeShapeType="1"/>
            </p:cNvSpPr>
            <p:nvPr/>
          </p:nvSpPr>
          <p:spPr bwMode="auto">
            <a:xfrm flipH="1" flipV="1">
              <a:off x="1202" y="572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57" name="Line 11"/>
            <p:cNvSpPr>
              <a:spLocks noChangeShapeType="1"/>
            </p:cNvSpPr>
            <p:nvPr/>
          </p:nvSpPr>
          <p:spPr bwMode="auto">
            <a:xfrm>
              <a:off x="1791" y="1162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58" name="Text Box 12"/>
            <p:cNvSpPr txBox="1">
              <a:spLocks noChangeArrowheads="1"/>
            </p:cNvSpPr>
            <p:nvPr/>
          </p:nvSpPr>
          <p:spPr bwMode="auto">
            <a:xfrm>
              <a:off x="1507" y="766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100m</a:t>
              </a:r>
            </a:p>
          </p:txBody>
        </p:sp>
        <p:sp>
          <p:nvSpPr>
            <p:cNvPr id="5159" name="Text Box 13"/>
            <p:cNvSpPr txBox="1">
              <a:spLocks noChangeArrowheads="1"/>
            </p:cNvSpPr>
            <p:nvPr/>
          </p:nvSpPr>
          <p:spPr bwMode="auto">
            <a:xfrm>
              <a:off x="1519" y="1797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100m</a:t>
              </a:r>
            </a:p>
          </p:txBody>
        </p:sp>
      </p:grpSp>
      <p:pic>
        <p:nvPicPr>
          <p:cNvPr id="6159" name="Picture 15" descr="Imag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692150"/>
            <a:ext cx="742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 rot="2703799">
            <a:off x="2548731" y="556419"/>
            <a:ext cx="950913" cy="936625"/>
            <a:chOff x="2553" y="1842"/>
            <a:chExt cx="599" cy="590"/>
          </a:xfrm>
        </p:grpSpPr>
        <p:sp>
          <p:nvSpPr>
            <p:cNvPr id="5150" name="Arc 16"/>
            <p:cNvSpPr>
              <a:spLocks/>
            </p:cNvSpPr>
            <p:nvPr/>
          </p:nvSpPr>
          <p:spPr bwMode="auto">
            <a:xfrm>
              <a:off x="2553" y="2239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182 w 21600"/>
                <a:gd name="T3" fmla="*/ 181 h 21600"/>
                <a:gd name="T4" fmla="*/ 0 w 21600"/>
                <a:gd name="T5" fmla="*/ 18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151" name="Arc 18"/>
            <p:cNvSpPr>
              <a:spLocks/>
            </p:cNvSpPr>
            <p:nvPr/>
          </p:nvSpPr>
          <p:spPr bwMode="auto">
            <a:xfrm>
              <a:off x="2562" y="2115"/>
              <a:ext cx="273" cy="317"/>
            </a:xfrm>
            <a:custGeom>
              <a:avLst/>
              <a:gdLst>
                <a:gd name="T0" fmla="*/ 0 w 21600"/>
                <a:gd name="T1" fmla="*/ 0 h 21600"/>
                <a:gd name="T2" fmla="*/ 273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152" name="Arc 19"/>
            <p:cNvSpPr>
              <a:spLocks/>
            </p:cNvSpPr>
            <p:nvPr/>
          </p:nvSpPr>
          <p:spPr bwMode="auto">
            <a:xfrm>
              <a:off x="2562" y="1979"/>
              <a:ext cx="409" cy="453"/>
            </a:xfrm>
            <a:custGeom>
              <a:avLst/>
              <a:gdLst>
                <a:gd name="T0" fmla="*/ 1 w 21600"/>
                <a:gd name="T1" fmla="*/ 0 h 21600"/>
                <a:gd name="T2" fmla="*/ 409 w 21600"/>
                <a:gd name="T3" fmla="*/ 453 h 21600"/>
                <a:gd name="T4" fmla="*/ 0 w 21600"/>
                <a:gd name="T5" fmla="*/ 45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41" y="0"/>
                  </a:moveTo>
                  <a:cubicBezTo>
                    <a:pt x="11954" y="23"/>
                    <a:pt x="21600" y="9687"/>
                    <a:pt x="21600" y="21600"/>
                  </a:cubicBezTo>
                </a:path>
                <a:path w="21600" h="21600" stroke="0" extrusionOk="0">
                  <a:moveTo>
                    <a:pt x="41" y="0"/>
                  </a:moveTo>
                  <a:cubicBezTo>
                    <a:pt x="11954" y="23"/>
                    <a:pt x="21600" y="9687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153" name="Arc 20"/>
            <p:cNvSpPr>
              <a:spLocks/>
            </p:cNvSpPr>
            <p:nvPr/>
          </p:nvSpPr>
          <p:spPr bwMode="auto">
            <a:xfrm>
              <a:off x="2562" y="1842"/>
              <a:ext cx="590" cy="590"/>
            </a:xfrm>
            <a:custGeom>
              <a:avLst/>
              <a:gdLst>
                <a:gd name="T0" fmla="*/ 0 w 21600"/>
                <a:gd name="T1" fmla="*/ 0 h 21600"/>
                <a:gd name="T2" fmla="*/ 590 w 21600"/>
                <a:gd name="T3" fmla="*/ 590 h 21600"/>
                <a:gd name="T4" fmla="*/ 0 w 21600"/>
                <a:gd name="T5" fmla="*/ 59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076825" y="692150"/>
            <a:ext cx="2636838" cy="527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/>
              <a:t>Proveedor de Servicio Internet </a:t>
            </a:r>
          </a:p>
          <a:p>
            <a:pPr algn="ctr"/>
            <a:r>
              <a:rPr lang="es-ES" sz="1400"/>
              <a:t>GPRS (Celular)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3563938" y="908050"/>
            <a:ext cx="1223962" cy="144463"/>
          </a:xfrm>
          <a:prstGeom prst="rightArrow">
            <a:avLst>
              <a:gd name="adj1" fmla="val 50000"/>
              <a:gd name="adj2" fmla="val 21181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708400" y="1844675"/>
            <a:ext cx="5040313" cy="2447925"/>
            <a:chOff x="2336" y="1162"/>
            <a:chExt cx="3175" cy="154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336" y="1162"/>
              <a:ext cx="3175" cy="1542"/>
              <a:chOff x="2245" y="1344"/>
              <a:chExt cx="3175" cy="1542"/>
            </a:xfrm>
          </p:grpSpPr>
          <p:sp>
            <p:nvSpPr>
              <p:cNvPr id="5146" name="Oval 26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1406" cy="816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147" name="Oval 27"/>
              <p:cNvSpPr>
                <a:spLocks noChangeArrowheads="1"/>
              </p:cNvSpPr>
              <p:nvPr/>
            </p:nvSpPr>
            <p:spPr bwMode="auto">
              <a:xfrm>
                <a:off x="2245" y="1842"/>
                <a:ext cx="1451" cy="681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148" name="Oval 28"/>
              <p:cNvSpPr>
                <a:spLocks noChangeArrowheads="1"/>
              </p:cNvSpPr>
              <p:nvPr/>
            </p:nvSpPr>
            <p:spPr bwMode="auto">
              <a:xfrm>
                <a:off x="3016" y="2115"/>
                <a:ext cx="1678" cy="771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149" name="Oval 29"/>
              <p:cNvSpPr>
                <a:spLocks noChangeArrowheads="1"/>
              </p:cNvSpPr>
              <p:nvPr/>
            </p:nvSpPr>
            <p:spPr bwMode="auto">
              <a:xfrm>
                <a:off x="3470" y="1344"/>
                <a:ext cx="1950" cy="1134"/>
              </a:xfrm>
              <a:prstGeom prst="ellipse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5145" name="Text Box 31"/>
            <p:cNvSpPr txBox="1">
              <a:spLocks noChangeArrowheads="1"/>
            </p:cNvSpPr>
            <p:nvPr/>
          </p:nvSpPr>
          <p:spPr bwMode="auto">
            <a:xfrm>
              <a:off x="3470" y="1752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/>
                <a:t>INTERNET</a:t>
              </a:r>
            </a:p>
          </p:txBody>
        </p:sp>
      </p:grp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443663" y="1412875"/>
            <a:ext cx="1189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Datos Cifrados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971550" y="2852738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/>
              <a:t>Lecturas Cada Minuto</a:t>
            </a:r>
          </a:p>
          <a:p>
            <a:pPr algn="ctr"/>
            <a:r>
              <a:rPr lang="es-ES" sz="1200"/>
              <a:t>Promedios Cada 15 min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276600" y="549275"/>
            <a:ext cx="1787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Transmisión Cada Hora</a:t>
            </a: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7812088" y="3429000"/>
            <a:ext cx="144462" cy="936625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6227763" y="1341438"/>
            <a:ext cx="144462" cy="792162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954963" y="3644900"/>
            <a:ext cx="1189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Datos Cifrados</a:t>
            </a:r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 rot="-1959655">
            <a:off x="6111875" y="4964113"/>
            <a:ext cx="1079500" cy="144462"/>
          </a:xfrm>
          <a:prstGeom prst="leftArrow">
            <a:avLst>
              <a:gd name="adj1" fmla="val 50000"/>
              <a:gd name="adj2" fmla="val 1868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5257800" y="4495800"/>
            <a:ext cx="8563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/>
              <a:t>ADAM </a:t>
            </a:r>
            <a:endParaRPr lang="es-ES" sz="1600" b="1" dirty="0"/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 rot="-5400000">
            <a:off x="5399881" y="4040982"/>
            <a:ext cx="612775" cy="252412"/>
          </a:xfrm>
          <a:custGeom>
            <a:avLst/>
            <a:gdLst>
              <a:gd name="T0" fmla="*/ 459581 w 21600"/>
              <a:gd name="T1" fmla="*/ 0 h 21600"/>
              <a:gd name="T2" fmla="*/ 0 w 21600"/>
              <a:gd name="T3" fmla="*/ 126206 h 21600"/>
              <a:gd name="T4" fmla="*/ 459581 w 21600"/>
              <a:gd name="T5" fmla="*/ 252412 h 21600"/>
              <a:gd name="T6" fmla="*/ 612775 w 21600"/>
              <a:gd name="T7" fmla="*/ 1262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 rot="8439569">
            <a:off x="2339975" y="3716338"/>
            <a:ext cx="2233613" cy="252412"/>
          </a:xfrm>
          <a:custGeom>
            <a:avLst/>
            <a:gdLst>
              <a:gd name="T0" fmla="*/ 1675210 w 21600"/>
              <a:gd name="T1" fmla="*/ 0 h 21600"/>
              <a:gd name="T2" fmla="*/ 0 w 21600"/>
              <a:gd name="T3" fmla="*/ 126206 h 21600"/>
              <a:gd name="T4" fmla="*/ 1675210 w 21600"/>
              <a:gd name="T5" fmla="*/ 252412 h 21600"/>
              <a:gd name="T6" fmla="*/ 2233613 w 21600"/>
              <a:gd name="T7" fmla="*/ 1262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1042988" y="4581525"/>
            <a:ext cx="1873250" cy="1446213"/>
            <a:chOff x="657" y="2886"/>
            <a:chExt cx="1180" cy="911"/>
          </a:xfrm>
        </p:grpSpPr>
        <p:sp>
          <p:nvSpPr>
            <p:cNvPr id="5141" name="Rectangle 57"/>
            <p:cNvSpPr>
              <a:spLocks noChangeArrowheads="1"/>
            </p:cNvSpPr>
            <p:nvPr/>
          </p:nvSpPr>
          <p:spPr bwMode="auto">
            <a:xfrm>
              <a:off x="657" y="2886"/>
              <a:ext cx="1180" cy="9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L"/>
            </a:p>
          </p:txBody>
        </p:sp>
        <p:pic>
          <p:nvPicPr>
            <p:cNvPr id="5142" name="Picture 56" descr="Image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0" y="2931"/>
              <a:ext cx="725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3" name="Text Box 59"/>
            <p:cNvSpPr txBox="1">
              <a:spLocks noChangeArrowheads="1"/>
            </p:cNvSpPr>
            <p:nvPr/>
          </p:nvSpPr>
          <p:spPr bwMode="auto">
            <a:xfrm>
              <a:off x="930" y="3566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Usuarios</a:t>
              </a:r>
            </a:p>
          </p:txBody>
        </p:sp>
      </p:grp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6096000" y="3200400"/>
            <a:ext cx="65114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/>
              <a:t>EVE </a:t>
            </a:r>
            <a:endParaRPr lang="es-E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66" grpId="0" animBg="1"/>
      <p:bldP spid="6167" grpId="0" animBg="1"/>
      <p:bldP spid="6176" grpId="0"/>
      <p:bldP spid="6178" grpId="0"/>
      <p:bldP spid="6180" grpId="0"/>
      <p:bldP spid="6184" grpId="0" animBg="1"/>
      <p:bldP spid="6168" grpId="0" animBg="1"/>
      <p:bldP spid="6186" grpId="0"/>
      <p:bldP spid="6193" grpId="0" animBg="1"/>
      <p:bldP spid="6194" grpId="0" animBg="1"/>
      <p:bldP spid="6198" grpId="0" animBg="1"/>
      <p:bldP spid="6199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228600" y="2209800"/>
            <a:ext cx="4114800" cy="1600200"/>
            <a:chOff x="384" y="1392"/>
            <a:chExt cx="2592" cy="1008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384" y="1392"/>
              <a:ext cx="2592" cy="1008"/>
            </a:xfrm>
            <a:prstGeom prst="rightArrowCallout">
              <a:avLst>
                <a:gd name="adj1" fmla="val 25000"/>
                <a:gd name="adj2" fmla="val 25000"/>
                <a:gd name="adj3" fmla="val 42857"/>
                <a:gd name="adj4" fmla="val 66667"/>
              </a:avLst>
            </a:prstGeom>
            <a:solidFill>
              <a:srgbClr val="33CCCC">
                <a:alpha val="60001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432" y="1518"/>
              <a:ext cx="1634" cy="7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MX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ESTACIONES</a:t>
              </a:r>
            </a:p>
            <a:p>
              <a:pPr eaLnBrk="0" hangingPunct="0"/>
              <a:r>
                <a:rPr lang="es-MX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METEOROLÓGICAS</a:t>
              </a:r>
            </a:p>
            <a:p>
              <a:pPr eaLnBrk="0" hangingPunct="0"/>
              <a:r>
                <a:rPr lang="es-MX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AUTOMÁTICAS</a:t>
              </a:r>
              <a:endParaRPr lang="es-C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343400" y="914400"/>
            <a:ext cx="4572000" cy="9144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038600" y="381000"/>
            <a:ext cx="487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95250" algn="just" eaLnBrk="0" hangingPunct="0">
              <a:spcBef>
                <a:spcPct val="20000"/>
              </a:spcBef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Información Climática Procesada:</a:t>
            </a:r>
          </a:p>
          <a:p>
            <a:pPr marL="381000" indent="-95250" algn="just" eaLnBrk="0" hangingPunct="0">
              <a:spcBef>
                <a:spcPct val="20000"/>
              </a:spcBef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Evapotranspiración: para determinar las necesidades de agua de los frutales, viñas y hortalizas </a:t>
            </a: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 RIEGO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Alerta de enfermedades y plagas: para determinar la época de aplicación de pesticidas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Grados días acumulados: para determinar época de siembra, desarrollo fenológico y cosecha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Horas de frío: para determinar la época de brotación de frutales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Alerta de heladas con 12 horas de anticipación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s-ES_tradnl" sz="1600" b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Pronóstico del tiempo local</a:t>
            </a:r>
          </a:p>
          <a:p>
            <a:pPr marL="381000" indent="-95250" algn="just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s-ES_tradnl" sz="16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Acceso a EVE a través de www.citrautalca.cl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2 Imagen" descr="captur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 como una cuenta bancaria on</a:t>
            </a: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line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Página de bienvenida de EVE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BASES TEÓRICAS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Localización estación de interés para el usuario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Localización estación de interés para el usuario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Revisión de reportes por estación y sensor - Estadísticas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Revisión– Estadísticas Históricas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32"/>
            <a:ext cx="9144000" cy="52241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860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Exportación de datos a planilla </a:t>
            </a:r>
            <a:r>
              <a:rPr lang="es-E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excel</a:t>
            </a: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trabajar cada uno en su </a:t>
            </a:r>
            <a:r>
              <a:rPr lang="es-CL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pc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4572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Ejercicio práctico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066800"/>
            <a:ext cx="8280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AutoNum type="arabicPeriod"/>
            </a:pPr>
            <a:r>
              <a:rPr lang="es-CL" sz="2800" dirty="0">
                <a:latin typeface="Calibri" pitchFamily="34" charset="0"/>
                <a:cs typeface="Calibri" pitchFamily="34" charset="0"/>
              </a:rPr>
              <a:t>Ingrese a EVE con su cuenta de usuario (RUT) y </a:t>
            </a:r>
            <a:r>
              <a:rPr lang="es-CL" sz="2800" dirty="0" err="1">
                <a:latin typeface="Calibri" pitchFamily="34" charset="0"/>
                <a:cs typeface="Calibri" pitchFamily="34" charset="0"/>
              </a:rPr>
              <a:t>password</a:t>
            </a:r>
            <a:endParaRPr lang="es-CL" sz="2800" dirty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eriod"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En el menú ‘Sensores (Estaciones)’ elija el sensor de temperatura y visualice los datos. Repita lo mismo con cada una de las variables.</a:t>
            </a:r>
          </a:p>
          <a:p>
            <a:pPr marL="742950" indent="-742950">
              <a:buAutoNum type="arabicPeriod"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En Modelos repita el ejercicio anterior</a:t>
            </a:r>
          </a:p>
          <a:p>
            <a:pPr marL="742950" indent="-742950">
              <a:buAutoNum type="arabicPeriod"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En histórico, seleccione la estación y revise los datos desde el 1 de noviembre. </a:t>
            </a:r>
            <a:endParaRPr lang="es-ES" sz="2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En histórico, seleccione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el sensor de temperatura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y revise los datos desde el 1 de noviembre.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Realice combinaciones y compare dos estaciones.</a:t>
            </a:r>
          </a:p>
          <a:p>
            <a:pPr marL="742950" indent="-742950">
              <a:buFontTx/>
              <a:buAutoNum type="arabicPeriod"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En este mismo menú, pruebe los datos que dan los modelos e intente interpretarlos.</a:t>
            </a:r>
          </a:p>
          <a:p>
            <a:pPr marL="742950" indent="-742950">
              <a:buFontTx/>
              <a:buAutoNum type="arabicPeriod"/>
            </a:pPr>
            <a:endParaRPr lang="es-ES" sz="2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eriod"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45720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Ejercicio práctico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066800"/>
            <a:ext cx="828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s-ES" sz="2800" dirty="0" smtClean="0">
                <a:latin typeface="Calibri" pitchFamily="34" charset="0"/>
                <a:cs typeface="Calibri" pitchFamily="34" charset="0"/>
              </a:rPr>
              <a:t>7. Repita el mismo ejercicio del punto 5 y exporte los datos a la planilla electrónica.</a:t>
            </a:r>
          </a:p>
          <a:p>
            <a:pPr marL="742950" indent="-742950"/>
            <a:r>
              <a:rPr lang="es-ES" sz="2800" dirty="0" smtClean="0">
                <a:latin typeface="Calibri" pitchFamily="34" charset="0"/>
                <a:cs typeface="Calibri" pitchFamily="34" charset="0"/>
              </a:rPr>
              <a:t>8. Desconéctese del sistema y salga de EVE.</a:t>
            </a:r>
            <a:endParaRPr lang="es-ES" sz="2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eriod"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SALIDA A TERRENO</a:t>
            </a:r>
          </a:p>
          <a:p>
            <a:pPr algn="ctr"/>
            <a:endParaRPr lang="es-C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Muchas gracias por su atención…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04800" y="2819400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Uso del sistema de administración de datos meteorológicos on-line de la red de estaciones meteorológicas del SIGESH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0200" y="1981200"/>
            <a:ext cx="546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Taller-Práctico </a:t>
            </a:r>
            <a:endParaRPr lang="es-C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-color-ve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9202" y="304800"/>
            <a:ext cx="1143000" cy="1371600"/>
          </a:xfrm>
          <a:prstGeom prst="rect">
            <a:avLst/>
          </a:prstGeom>
        </p:spPr>
      </p:pic>
      <p:pic>
        <p:nvPicPr>
          <p:cNvPr id="6" name="5 Imagen" descr="LOGO_CNR_20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052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4800"/>
            <a:ext cx="289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600200" y="6248400"/>
            <a:ext cx="5464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Yerbas Buenas, 06 de diciembre de 2011 </a:t>
            </a:r>
            <a:endParaRPr lang="es-C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4800" y="5029200"/>
            <a:ext cx="32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Marcos Carrasco Benavides</a:t>
            </a:r>
          </a:p>
          <a:p>
            <a:pPr algn="ctr"/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Ing.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Agr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Mg.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CL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Sc.</a:t>
            </a:r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Dr. (c)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86400" y="5029200"/>
            <a:ext cx="32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Rodrigo Aguilar Saavedra</a:t>
            </a:r>
          </a:p>
          <a:p>
            <a:pPr algn="ctr"/>
            <a:r>
              <a:rPr lang="es-C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Ing. </a:t>
            </a:r>
            <a:r>
              <a:rPr lang="es-C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es-CL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Bioinformática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143000"/>
          </a:xfrm>
        </p:spPr>
        <p:txBody>
          <a:bodyPr/>
          <a:lstStyle/>
          <a:p>
            <a:r>
              <a:rPr lang="es-ES_trad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Uso de Estaciones Meteorológicas Automáticas en Agricultura</a:t>
            </a:r>
            <a:endParaRPr lang="es-ES_tradnl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450" y="2997200"/>
            <a:ext cx="6738938" cy="3086100"/>
            <a:chOff x="1020" y="1894"/>
            <a:chExt cx="3792" cy="1536"/>
          </a:xfrm>
        </p:grpSpPr>
        <p:pic>
          <p:nvPicPr>
            <p:cNvPr id="197636" name="Picture 4" descr="cum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0" y="1894"/>
              <a:ext cx="1104" cy="1536"/>
            </a:xfrm>
            <a:prstGeom prst="rect">
              <a:avLst/>
            </a:prstGeom>
            <a:noFill/>
          </p:spPr>
        </p:pic>
        <p:pic>
          <p:nvPicPr>
            <p:cNvPr id="197637" name="Picture 5" descr="oth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4" y="1894"/>
              <a:ext cx="917" cy="1536"/>
            </a:xfrm>
            <a:prstGeom prst="rect">
              <a:avLst/>
            </a:prstGeom>
            <a:noFill/>
          </p:spPr>
        </p:pic>
        <p:pic>
          <p:nvPicPr>
            <p:cNvPr id="197638" name="Picture 6" descr="A730MD_Complet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6" y="1894"/>
              <a:ext cx="954" cy="1536"/>
            </a:xfrm>
            <a:prstGeom prst="rect">
              <a:avLst/>
            </a:prstGeom>
            <a:noFill/>
          </p:spPr>
        </p:pic>
        <p:pic>
          <p:nvPicPr>
            <p:cNvPr id="197639" name="Picture 7" descr="WBI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8" y="1894"/>
              <a:ext cx="864" cy="15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981200"/>
            <a:ext cx="7501971" cy="3518099"/>
            <a:chOff x="1008" y="1535"/>
            <a:chExt cx="4252" cy="1542"/>
          </a:xfrm>
        </p:grpSpPr>
        <p:sp>
          <p:nvSpPr>
            <p:cNvPr id="198659" name="Rectangle 3"/>
            <p:cNvSpPr>
              <a:spLocks noChangeArrowheads="1"/>
            </p:cNvSpPr>
            <p:nvPr/>
          </p:nvSpPr>
          <p:spPr bwMode="auto">
            <a:xfrm>
              <a:off x="1632" y="1536"/>
              <a:ext cx="1488" cy="163"/>
            </a:xfrm>
            <a:prstGeom prst="rect">
              <a:avLst/>
            </a:prstGeom>
            <a:solidFill>
              <a:srgbClr val="00226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0" name="Rectangle 4"/>
            <p:cNvSpPr>
              <a:spLocks noChangeArrowheads="1"/>
            </p:cNvSpPr>
            <p:nvPr/>
          </p:nvSpPr>
          <p:spPr bwMode="auto">
            <a:xfrm>
              <a:off x="1920" y="1535"/>
              <a:ext cx="82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es-CL" b="1" i="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Uso de </a:t>
              </a:r>
              <a:r>
                <a:rPr lang="es-CL" b="1" i="0" dirty="0" err="1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EMAs</a:t>
              </a:r>
              <a:endParaRPr lang="es-CL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1" name="Text Box 5"/>
            <p:cNvSpPr txBox="1">
              <a:spLocks noChangeArrowheads="1"/>
            </p:cNvSpPr>
            <p:nvPr/>
          </p:nvSpPr>
          <p:spPr bwMode="auto">
            <a:xfrm>
              <a:off x="1968" y="2400"/>
              <a:ext cx="705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s-CL" sz="1600" b="1" i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Fácil Acceso </a:t>
              </a:r>
              <a:endParaRPr lang="es-CL" sz="1600" i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3744" y="2304"/>
              <a:ext cx="1204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s-CL" sz="1600" b="1" i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Respuestas Inmediatas</a:t>
              </a:r>
              <a:endParaRPr lang="es-CL" sz="1600" i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 flipH="1">
              <a:off x="1248" y="1920"/>
              <a:ext cx="1056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>
              <a:off x="2304" y="1920"/>
              <a:ext cx="2064" cy="33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3792" y="2928"/>
              <a:ext cx="606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s-CL" sz="1600" b="1" i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Predicción</a:t>
              </a:r>
              <a:endParaRPr lang="es-CL" sz="1600" i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6" name="Text Box 10"/>
            <p:cNvSpPr txBox="1">
              <a:spLocks noChangeArrowheads="1"/>
            </p:cNvSpPr>
            <p:nvPr/>
          </p:nvSpPr>
          <p:spPr bwMode="auto">
            <a:xfrm>
              <a:off x="4800" y="2928"/>
              <a:ext cx="460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s-CL" sz="1600" b="1" i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Control</a:t>
              </a:r>
              <a:endParaRPr lang="es-CL" sz="1600" i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7" name="Line 11"/>
            <p:cNvSpPr>
              <a:spLocks noChangeShapeType="1"/>
            </p:cNvSpPr>
            <p:nvPr/>
          </p:nvSpPr>
          <p:spPr bwMode="auto">
            <a:xfrm flipH="1">
              <a:off x="4176" y="2544"/>
              <a:ext cx="240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1008" y="2352"/>
              <a:ext cx="572" cy="1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es-CL" sz="1600" b="1" i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Oportuna</a:t>
              </a:r>
              <a:endParaRPr lang="es-CL" sz="1600" i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69" name="Line 13"/>
            <p:cNvSpPr>
              <a:spLocks noChangeShapeType="1"/>
            </p:cNvSpPr>
            <p:nvPr/>
          </p:nvSpPr>
          <p:spPr bwMode="auto">
            <a:xfrm>
              <a:off x="2304" y="1920"/>
              <a:ext cx="96" cy="43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670" name="Line 14"/>
            <p:cNvSpPr>
              <a:spLocks noChangeShapeType="1"/>
            </p:cNvSpPr>
            <p:nvPr/>
          </p:nvSpPr>
          <p:spPr bwMode="auto">
            <a:xfrm>
              <a:off x="4416" y="2544"/>
              <a:ext cx="672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s-CL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476375" y="1989138"/>
            <a:ext cx="6477000" cy="45397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000080"/>
              </a:buClr>
              <a:buFont typeface="Symbol" pitchFamily="18" charset="2"/>
              <a:buNone/>
            </a:pPr>
            <a:r>
              <a:rPr lang="en-US" sz="29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Sistemas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Integrados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Recolección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Distribución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Evaluación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 typeface="Symbol" pitchFamily="18" charset="2"/>
              <a:buNone/>
            </a:pP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Flexibilidad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Modular (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configurado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solamente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acuerdo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a lo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el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usuario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necesita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Equipos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Inalámbricos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Alámbricos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Registran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transmiten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almacenan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Software</a:t>
            </a:r>
          </a:p>
          <a:p>
            <a:pPr lvl="2" eaLnBrk="0" hangingPunct="0">
              <a:lnSpc>
                <a:spcPct val="110000"/>
              </a:lnSpc>
              <a:buFont typeface="Symbol" pitchFamily="18" charset="2"/>
              <a:buNone/>
            </a:pP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buFont typeface="Symbol" pitchFamily="18" charset="2"/>
              <a:buNone/>
            </a:pP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Multi-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propósito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Una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sola </a:t>
            </a:r>
            <a:r>
              <a:rPr lang="en-US" sz="20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Plataforma</a:t>
            </a:r>
            <a:r>
              <a:rPr lang="en-US" sz="2000" b="1" i="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500" i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1790700" y="1046163"/>
            <a:ext cx="569294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80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Características Generales de las </a:t>
            </a:r>
            <a:r>
              <a:rPr lang="de-DE" altLang="de-DE" sz="28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EMAs</a:t>
            </a:r>
            <a:endParaRPr lang="en-US" altLang="de-DE" sz="240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2411413" y="404813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de-DE" sz="2000" b="1" i="0">
                <a:solidFill>
                  <a:schemeClr val="bg1"/>
                </a:solidFill>
                <a:latin typeface="Tahoma" pitchFamily="34" charset="0"/>
              </a:rPr>
              <a:t>COMPARACIÓN ENTRE EMAS (SIAR, 1999)</a:t>
            </a:r>
            <a:endParaRPr lang="en-US" altLang="de-DE" sz="2100" i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949700" y="1214438"/>
            <a:ext cx="84341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Delta-T </a:t>
            </a:r>
            <a:endParaRPr lang="es-CL" sz="1600" i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4935538" y="1219200"/>
            <a:ext cx="176020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ADCON Telemetry 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889500" y="1828800"/>
            <a:ext cx="769868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Metos 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3944938" y="1828800"/>
            <a:ext cx="685422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Davis 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5867400" y="1828800"/>
            <a:ext cx="102814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Campbell 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957638" y="2438400"/>
            <a:ext cx="627393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Lufft 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1219200" y="1252538"/>
            <a:ext cx="2032000" cy="376237"/>
          </a:xfrm>
          <a:prstGeom prst="rect">
            <a:avLst/>
          </a:prstGeom>
          <a:solidFill>
            <a:srgbClr val="00226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endParaRPr lang="es-CL" i="0" dirty="0">
              <a:solidFill>
                <a:srgbClr val="FFFF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1676400" y="1219200"/>
            <a:ext cx="92895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s-CL" b="1" i="0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Marcas </a:t>
            </a:r>
            <a:endParaRPr lang="es-CL" sz="1600" b="1" i="0" dirty="0">
              <a:solidFill>
                <a:srgbClr val="FFFF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4867275" y="2438400"/>
            <a:ext cx="731780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Onset </a:t>
            </a: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5943600" y="2438400"/>
            <a:ext cx="690230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Otras 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3810000" y="1066800"/>
            <a:ext cx="181822" cy="371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s-CL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1143000" y="3886200"/>
            <a:ext cx="2032000" cy="371513"/>
          </a:xfrm>
          <a:prstGeom prst="rect">
            <a:avLst/>
          </a:prstGeom>
          <a:solidFill>
            <a:srgbClr val="00226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1447800" y="3886200"/>
            <a:ext cx="1297256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s-CL" b="1" i="0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Diferencias </a:t>
            </a:r>
            <a:endParaRPr lang="es-CL" sz="1600" b="1" i="0" dirty="0">
              <a:solidFill>
                <a:srgbClr val="FFFF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3810000" y="3581400"/>
            <a:ext cx="4648200" cy="371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s-CL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4137025" y="4343400"/>
            <a:ext cx="2107285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Módulos del Software 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4191000" y="3810000"/>
            <a:ext cx="2582480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Caracteristicas del Software 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4114800" y="4800600"/>
            <a:ext cx="3122756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Transmisión/Recolección de datos 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4191000" y="5791200"/>
            <a:ext cx="3470415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Características y precisión de sensores </a:t>
            </a: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4173538" y="5257800"/>
            <a:ext cx="2752270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Posibilidades de formar redes </a:t>
            </a: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4191000" y="6248400"/>
            <a:ext cx="2132805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s-CL" sz="1600" b="1" i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Precio, calidad  y otras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1564</Words>
  <Application>Microsoft Office PowerPoint</Application>
  <PresentationFormat>Presentación en pantalla (4:3)</PresentationFormat>
  <Paragraphs>301</Paragraphs>
  <Slides>59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6</vt:i4>
      </vt:variant>
      <vt:variant>
        <vt:lpstr>Títulos de diapositiva</vt:lpstr>
      </vt:variant>
      <vt:variant>
        <vt:i4>59</vt:i4>
      </vt:variant>
    </vt:vector>
  </HeadingPairs>
  <TitlesOfParts>
    <vt:vector size="74" baseType="lpstr">
      <vt:lpstr>Arial</vt:lpstr>
      <vt:lpstr>Century Gothic</vt:lpstr>
      <vt:lpstr>Times New Roman</vt:lpstr>
      <vt:lpstr>Symbol</vt:lpstr>
      <vt:lpstr>Wingdings</vt:lpstr>
      <vt:lpstr>Tahoma</vt:lpstr>
      <vt:lpstr>Arial Black</vt:lpstr>
      <vt:lpstr>Arial Unicode MS</vt:lpstr>
      <vt:lpstr>Diseño predeterminado</vt:lpstr>
      <vt:lpstr>Microsoft Editor de ecuaciones 3.0</vt:lpstr>
      <vt:lpstr>Equation</vt:lpstr>
      <vt:lpstr>Ecuación</vt:lpstr>
      <vt:lpstr>A&amp;L Express Graphic</vt:lpstr>
      <vt:lpstr>Imagen de mapa de bits</vt:lpstr>
      <vt:lpstr>Galería de imágenes de Microsoft</vt:lpstr>
      <vt:lpstr>Diapositiva 1</vt:lpstr>
      <vt:lpstr>Diapositiva 2</vt:lpstr>
      <vt:lpstr>Diapositiva 3</vt:lpstr>
      <vt:lpstr>Diapositiva 4</vt:lpstr>
      <vt:lpstr>Diapositiva 5</vt:lpstr>
      <vt:lpstr>Uso de Estaciones Meteorológicas Automáticas en Agricultura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Coeficiente de Cultivo (Kc)</vt:lpstr>
      <vt:lpstr>Coeficiente de Cultivo (Kc)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 Acevedo</dc:creator>
  <cp:lastModifiedBy>Marcos</cp:lastModifiedBy>
  <cp:revision>112</cp:revision>
  <dcterms:created xsi:type="dcterms:W3CDTF">2007-04-27T04:43:27Z</dcterms:created>
  <dcterms:modified xsi:type="dcterms:W3CDTF">2011-12-01T22:15:53Z</dcterms:modified>
</cp:coreProperties>
</file>